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97" r:id="rId4"/>
    <p:sldId id="259" r:id="rId5"/>
    <p:sldId id="260" r:id="rId6"/>
    <p:sldId id="298" r:id="rId7"/>
    <p:sldId id="300" r:id="rId8"/>
    <p:sldId id="302" r:id="rId9"/>
    <p:sldId id="299" r:id="rId10"/>
    <p:sldId id="261" r:id="rId11"/>
    <p:sldId id="303" r:id="rId12"/>
    <p:sldId id="264" r:id="rId13"/>
    <p:sldId id="304" r:id="rId14"/>
    <p:sldId id="265" r:id="rId15"/>
    <p:sldId id="305" r:id="rId16"/>
    <p:sldId id="306" r:id="rId17"/>
    <p:sldId id="308" r:id="rId18"/>
    <p:sldId id="272" r:id="rId19"/>
    <p:sldId id="307" r:id="rId20"/>
    <p:sldId id="267" r:id="rId21"/>
    <p:sldId id="309" r:id="rId22"/>
    <p:sldId id="263" r:id="rId23"/>
    <p:sldId id="311" r:id="rId24"/>
    <p:sldId id="310" r:id="rId25"/>
    <p:sldId id="326" r:id="rId26"/>
    <p:sldId id="313" r:id="rId27"/>
    <p:sldId id="314" r:id="rId28"/>
    <p:sldId id="315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8" r:id="rId39"/>
    <p:sldId id="327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FFFFFF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86099-D249-6E16-FC98-59AA9FA18C99}" v="1237" dt="2025-12-04T06:21:23.017"/>
    <p1510:client id="{5AEE97C2-D7AF-E0C7-C172-32EF72A42183}" v="8" dt="2025-12-04T09:10:07.083"/>
    <p1510:client id="{7024C14D-4B2D-C1D2-DDCC-B90A58CD5815}" v="79" dt="2025-12-04T11:26:13.446"/>
    <p1510:client id="{A1435008-DF1F-9E80-EA72-CF072E7AD22E}" v="432" dt="2025-12-04T08:10:11.485"/>
    <p1510:client id="{B5730B77-4840-8E42-B0AA-86EA7AAA60EF}" v="52" dt="2025-12-04T11:27:14.517"/>
    <p1510:client id="{BB4179EB-B9A4-4BA9-7585-BD94BDEF8366}" v="87" dt="2025-12-04T08:42:00.456"/>
    <p1510:client id="{C565604A-C1B6-3F0D-1F80-31E648948077}" v="435" dt="2025-12-04T08:53:18.287"/>
    <p1510:client id="{DA092ED3-852A-3D16-C210-55E93CCD8E61}" v="834" dt="2025-12-04T03:43:58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04/12/2025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04/12/2025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 userDrawn="1"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9" r:id="rId14"/>
    <p:sldLayoutId id="2147483680" r:id="rId15"/>
    <p:sldLayoutId id="2147483681" r:id="rId16"/>
    <p:sldLayoutId id="2147483678" r:id="rId17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sfml-dev.org/tutorials/2.5/?utm_source=chatgpt.com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sfml-dev.org/?utm_source=chatgp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sources.unisciel.fr/algoprog/s81simul/emodules/si05mexerc1/res/si05exerc1-cresolu-cpp-xxx.pdf?utm_source" TargetMode="External"/><Relationship Id="rId5" Type="http://schemas.openxmlformats.org/officeDocument/2006/relationships/hyperlink" Target="https://www.cppreference.com/?utm_source" TargetMode="External"/><Relationship Id="rId4" Type="http://schemas.openxmlformats.org/officeDocument/2006/relationships/hyperlink" Target="https://www.digitalocean.com/community/conceptual-articles/s-o-l-i-d-the-first-five-principles-of-object-oriented-design-fr?utm_source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985" y="1115008"/>
            <a:ext cx="6687086" cy="3005310"/>
          </a:xfrm>
        </p:spPr>
        <p:txBody>
          <a:bodyPr/>
          <a:lstStyle/>
          <a:p>
            <a:r>
              <a:rPr lang="en-US" sz="4800">
                <a:latin typeface="Space Mono"/>
              </a:rPr>
              <a:t>Le Jeu de la vie de Conway: Une </a:t>
            </a:r>
            <a:r>
              <a:rPr lang="en-US" sz="4800" err="1">
                <a:latin typeface="Space Mono"/>
              </a:rPr>
              <a:t>Implémentation</a:t>
            </a:r>
            <a:r>
              <a:rPr lang="en-US" sz="4800">
                <a:latin typeface="Space Mono"/>
              </a:rPr>
              <a:t> POO En C++ et SFML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622" y="4257752"/>
            <a:ext cx="4908062" cy="351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aleway"/>
                <a:ea typeface="Roboto"/>
                <a:cs typeface="Roboto"/>
              </a:rPr>
              <a:t>Réalisé</a:t>
            </a:r>
            <a:r>
              <a:rPr lang="en-US">
                <a:latin typeface="Raleway"/>
                <a:ea typeface="Roboto"/>
                <a:cs typeface="Roboto"/>
              </a:rPr>
              <a:t> par Saleh et Mohamed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BC4D748-7763-FFA9-6EDB-9D6B0DAD7517}"/>
              </a:ext>
            </a:extLst>
          </p:cNvPr>
          <p:cNvSpPr txBox="1">
            <a:spLocks/>
          </p:cNvSpPr>
          <p:nvPr/>
        </p:nvSpPr>
        <p:spPr>
          <a:xfrm>
            <a:off x="-1618658" y="59132"/>
            <a:ext cx="4908062" cy="351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aleway"/>
                <a:ea typeface="Roboto"/>
                <a:cs typeface="Roboto"/>
              </a:rPr>
              <a:t>04/12/2025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D2B700-818F-439A-2FB7-84BA6AFF2697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78" y="552450"/>
            <a:ext cx="8820763" cy="734001"/>
          </a:xfrm>
        </p:spPr>
        <p:txBody>
          <a:bodyPr>
            <a:normAutofit/>
          </a:bodyPr>
          <a:lstStyle/>
          <a:p>
            <a:r>
              <a:rPr lang="es-ES" sz="3300" b="1">
                <a:solidFill>
                  <a:srgbClr val="F2F5FA"/>
                </a:solidFill>
                <a:latin typeface="Space Mono"/>
              </a:rPr>
              <a:t>3. Une </a:t>
            </a:r>
            <a:r>
              <a:rPr lang="es-ES" sz="3300" b="1" err="1">
                <a:solidFill>
                  <a:srgbClr val="F2F5FA"/>
                </a:solidFill>
                <a:latin typeface="Space Mono"/>
              </a:rPr>
              <a:t>Architecture</a:t>
            </a:r>
            <a:r>
              <a:rPr lang="es-ES" sz="3300" b="1">
                <a:solidFill>
                  <a:srgbClr val="F2F5FA"/>
                </a:solidFill>
                <a:latin typeface="Space Mono"/>
              </a:rPr>
              <a:t> POO: </a:t>
            </a:r>
            <a:r>
              <a:rPr lang="es-ES" sz="3300" b="1" err="1">
                <a:solidFill>
                  <a:srgbClr val="F2F5FA"/>
                </a:solidFill>
                <a:latin typeface="Space Mono"/>
              </a:rPr>
              <a:t>Vue</a:t>
            </a:r>
            <a:r>
              <a:rPr lang="es-ES" sz="3300" b="1">
                <a:solidFill>
                  <a:srgbClr val="F2F5FA"/>
                </a:solidFill>
                <a:latin typeface="Space Mono"/>
              </a:rPr>
              <a:t> </a:t>
            </a:r>
            <a:r>
              <a:rPr lang="es-ES" sz="3300" b="1" err="1">
                <a:solidFill>
                  <a:srgbClr val="F2F5FA"/>
                </a:solidFill>
                <a:latin typeface="Space Mono"/>
              </a:rPr>
              <a:t>d'Ensemble</a:t>
            </a:r>
            <a:endParaRPr lang="en-US" err="1"/>
          </a:p>
        </p:txBody>
      </p: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11A9CA-CD81-4776-811B-3E8700EA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548266"/>
            <a:ext cx="845820" cy="68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B1DE-8F25-3AFC-8A52-9CC971157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706" y="1385458"/>
            <a:ext cx="4331322" cy="304432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err="1">
                <a:latin typeface="Raleway"/>
                <a:ea typeface="Roboto"/>
              </a:rPr>
              <a:t>L'mplémentation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orientée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objet</a:t>
            </a:r>
            <a:r>
              <a:rPr lang="en-US" sz="2000">
                <a:latin typeface="Raleway"/>
                <a:ea typeface="Roboto"/>
              </a:rPr>
              <a:t> du Jeu de la Vie</a:t>
            </a:r>
            <a:br>
              <a:rPr lang="en-US" sz="2000"/>
            </a:br>
            <a:r>
              <a:rPr lang="en-US" sz="2000">
                <a:latin typeface="Raleway"/>
                <a:ea typeface="Roboto"/>
              </a:rPr>
              <a:t> Architecture </a:t>
            </a:r>
            <a:r>
              <a:rPr lang="en-US" sz="2000" err="1">
                <a:latin typeface="Raleway"/>
                <a:ea typeface="Roboto"/>
              </a:rPr>
              <a:t>modulaire</a:t>
            </a:r>
            <a:r>
              <a:rPr lang="en-US" sz="2000">
                <a:latin typeface="Raleway"/>
                <a:ea typeface="Roboto"/>
              </a:rPr>
              <a:t> et flexible, </a:t>
            </a:r>
            <a:r>
              <a:rPr lang="en-US" sz="2000" err="1">
                <a:latin typeface="Raleway"/>
                <a:ea typeface="Roboto"/>
              </a:rPr>
              <a:t>basée</a:t>
            </a:r>
            <a:r>
              <a:rPr lang="en-US" sz="2000">
                <a:latin typeface="Raleway"/>
                <a:ea typeface="Roboto"/>
              </a:rPr>
              <a:t> sur des </a:t>
            </a:r>
            <a:r>
              <a:rPr lang="en-US" sz="2000" err="1">
                <a:latin typeface="Raleway"/>
                <a:ea typeface="Roboto"/>
              </a:rPr>
              <a:t>objets</a:t>
            </a:r>
            <a:r>
              <a:rPr lang="en-US" sz="2000">
                <a:latin typeface="Raleway"/>
                <a:ea typeface="Roboto"/>
              </a:rPr>
              <a:t> aux </a:t>
            </a:r>
            <a:r>
              <a:rPr lang="en-US" sz="2000" err="1">
                <a:latin typeface="Raleway"/>
                <a:ea typeface="Roboto"/>
              </a:rPr>
              <a:t>responsabilités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clairement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définies</a:t>
            </a:r>
            <a:r>
              <a:rPr lang="en-US" sz="2000">
                <a:latin typeface="Raleway"/>
                <a:ea typeface="Roboto"/>
              </a:rPr>
              <a:t>. Cette structure </a:t>
            </a:r>
            <a:r>
              <a:rPr lang="en-US" sz="2000" err="1">
                <a:latin typeface="Raleway"/>
                <a:ea typeface="Roboto"/>
              </a:rPr>
              <a:t>facilite</a:t>
            </a:r>
            <a:r>
              <a:rPr lang="en-US" sz="2000">
                <a:latin typeface="Raleway"/>
                <a:ea typeface="Roboto"/>
              </a:rPr>
              <a:t> la </a:t>
            </a:r>
            <a:r>
              <a:rPr lang="en-US" sz="2000" err="1">
                <a:latin typeface="Raleway"/>
                <a:ea typeface="Roboto"/>
              </a:rPr>
              <a:t>compréhension</a:t>
            </a:r>
            <a:r>
              <a:rPr lang="en-US" sz="2000">
                <a:latin typeface="Raleway"/>
                <a:ea typeface="Roboto"/>
              </a:rPr>
              <a:t>, </a:t>
            </a:r>
            <a:r>
              <a:rPr lang="en-US" sz="2000" err="1">
                <a:latin typeface="Raleway"/>
                <a:ea typeface="Roboto"/>
              </a:rPr>
              <a:t>l’évolution</a:t>
            </a:r>
            <a:r>
              <a:rPr lang="en-US" sz="2000">
                <a:latin typeface="Raleway"/>
                <a:ea typeface="Roboto"/>
              </a:rPr>
              <a:t> et la maintenance du code tout </a:t>
            </a:r>
            <a:r>
              <a:rPr lang="en-US" sz="2000" err="1">
                <a:latin typeface="Raleway"/>
                <a:ea typeface="Roboto"/>
              </a:rPr>
              <a:t>en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décomposant</a:t>
            </a:r>
            <a:r>
              <a:rPr lang="en-US" sz="2000">
                <a:latin typeface="Raleway"/>
                <a:ea typeface="Roboto"/>
              </a:rPr>
              <a:t> le </a:t>
            </a:r>
            <a:r>
              <a:rPr lang="en-US" sz="2000" err="1">
                <a:latin typeface="Raleway"/>
                <a:ea typeface="Roboto"/>
              </a:rPr>
              <a:t>problème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en</a:t>
            </a:r>
            <a:r>
              <a:rPr lang="en-US" sz="2000">
                <a:latin typeface="Raleway"/>
                <a:ea typeface="Roboto"/>
              </a:rPr>
              <a:t> </a:t>
            </a:r>
            <a:r>
              <a:rPr lang="en-US" sz="2000" err="1">
                <a:latin typeface="Raleway"/>
                <a:ea typeface="Roboto"/>
              </a:rPr>
              <a:t>entités</a:t>
            </a:r>
            <a:r>
              <a:rPr lang="en-US" sz="2000">
                <a:latin typeface="Raleway"/>
                <a:ea typeface="Roboto"/>
              </a:rPr>
              <a:t> simples et </a:t>
            </a:r>
            <a:r>
              <a:rPr lang="en-US" sz="2000" err="1">
                <a:latin typeface="Raleway"/>
                <a:ea typeface="Roboto"/>
              </a:rPr>
              <a:t>cohérentes</a:t>
            </a:r>
            <a:r>
              <a:rPr lang="en-US" sz="2000">
                <a:latin typeface="Raleway"/>
                <a:ea typeface="Roboto"/>
              </a:rPr>
              <a:t>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7FA7E-C9B6-A5D1-CC7F-700997ADF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92" y="1281267"/>
            <a:ext cx="4314540" cy="3576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5C6740A-1BC8-305D-9583-36A244A6F39A}"/>
              </a:ext>
            </a:extLst>
          </p:cNvPr>
          <p:cNvSpPr txBox="1"/>
          <p:nvPr/>
        </p:nvSpPr>
        <p:spPr>
          <a:xfrm>
            <a:off x="318470" y="4861621"/>
            <a:ext cx="659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10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4BF2-8DC2-DA88-AE54-45866432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65A0DB4-7F86-2008-7327-C477F5446BC0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750209-2A7A-9BD4-E229-61E26D4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>
                <a:latin typeface="Space Mono"/>
              </a:rPr>
              <a:t>Patterns</a:t>
            </a:r>
            <a:r>
              <a:rPr lang="es-ES">
                <a:latin typeface="Space Mono"/>
              </a:rPr>
              <a:t> de </a:t>
            </a:r>
            <a:r>
              <a:rPr lang="es-ES" err="1">
                <a:latin typeface="Space Mono"/>
              </a:rPr>
              <a:t>Conception</a:t>
            </a:r>
            <a:endParaRPr lang="en-US" err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48485A-56F0-5EFC-18A4-187932CF43C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04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566A22F7-5E9E-9EA7-21F3-3346955F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D4128666-1368-5659-5B80-91F193C6F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6CE7B230-CD4E-481C-A206-5A98190E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A870CC49-60E7-677F-46F3-BDF05918D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3AEF34D-D44C-6819-AD08-FD4801C1B98F}"/>
              </a:ext>
            </a:extLst>
          </p:cNvPr>
          <p:cNvSpPr txBox="1"/>
          <p:nvPr/>
        </p:nvSpPr>
        <p:spPr>
          <a:xfrm>
            <a:off x="318470" y="4815901"/>
            <a:ext cx="41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111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8605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02" y="423402"/>
            <a:ext cx="5004620" cy="734001"/>
          </a:xfrm>
        </p:spPr>
        <p:txBody>
          <a:bodyPr/>
          <a:lstStyle/>
          <a:p>
            <a:r>
              <a:rPr lang="es-ES" sz="2300">
                <a:latin typeface="Space Mono"/>
              </a:rPr>
              <a:t>4. </a:t>
            </a:r>
            <a:r>
              <a:rPr lang="es-ES" sz="2300" err="1">
                <a:latin typeface="Space Mono"/>
              </a:rPr>
              <a:t>Patterns</a:t>
            </a:r>
            <a:r>
              <a:rPr lang="es-ES" sz="2300">
                <a:latin typeface="Space Mono"/>
              </a:rPr>
              <a:t> de </a:t>
            </a:r>
            <a:r>
              <a:rPr lang="es-ES" sz="2300" err="1">
                <a:latin typeface="Space Mono"/>
              </a:rPr>
              <a:t>Conception</a:t>
            </a:r>
            <a:endParaRPr lang="en-US" err="1"/>
          </a:p>
        </p:txBody>
      </p:sp>
      <p:sp>
        <p:nvSpPr>
          <p:cNvPr id="67" name="Google Shape;380;p47">
            <a:extLst>
              <a:ext uri="{FF2B5EF4-FFF2-40B4-BE49-F238E27FC236}">
                <a16:creationId xmlns:a16="http://schemas.microsoft.com/office/drawing/2014/main" id="{8B0B3D5E-8773-4FDB-9409-AD419E6B6B8F}"/>
              </a:ext>
            </a:extLst>
          </p:cNvPr>
          <p:cNvSpPr txBox="1"/>
          <p:nvPr/>
        </p:nvSpPr>
        <p:spPr>
          <a:xfrm flipH="1">
            <a:off x="203477" y="1159936"/>
            <a:ext cx="8810460" cy="106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bg1"/>
                </a:solidFill>
                <a:latin typeface="Raleway"/>
              </a:rPr>
              <a:t>Pour </a:t>
            </a:r>
            <a:r>
              <a:rPr lang="en" sz="1200" err="1">
                <a:solidFill>
                  <a:schemeClr val="bg1"/>
                </a:solidFill>
                <a:latin typeface="Raleway"/>
              </a:rPr>
              <a:t>garantir</a:t>
            </a:r>
            <a:r>
              <a:rPr lang="en" sz="1200">
                <a:solidFill>
                  <a:schemeClr val="bg1"/>
                </a:solidFill>
                <a:latin typeface="Raleway"/>
              </a:rPr>
              <a:t> un code propre, maintenable et extensible, nous avons appliqué plusieurs design patterns reconnus. Ils offrent des solutions éprouvées à des problématiques récurrentes et renforcent l’architecture de notre implémentation du Jeu de la Vie.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BFFD5F4C-957A-4634-B423-BAFE42CA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68D232D-62ED-40E7-28D7-EC65FC63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1" y="1905326"/>
            <a:ext cx="8692331" cy="28445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D695EF-442C-7B2F-4904-CE54B41C7CE1}"/>
              </a:ext>
            </a:extLst>
          </p:cNvPr>
          <p:cNvSpPr txBox="1"/>
          <p:nvPr/>
        </p:nvSpPr>
        <p:spPr>
          <a:xfrm>
            <a:off x="318470" y="4815901"/>
            <a:ext cx="666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12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8BE0E-2EF0-9961-801D-05B8D3D7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58EFC5D-0BAD-0DAD-D6EC-4172B75B5E22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9AE3F0-6552-E5EA-9F36-05334B89A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>
                <a:latin typeface="Space Mono"/>
              </a:rPr>
              <a:t>Principes</a:t>
            </a:r>
            <a:r>
              <a:rPr lang="es-ES">
                <a:latin typeface="Space Mono"/>
              </a:rPr>
              <a:t> SOLID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F0D4B2-A512-5D09-791A-C095BA0283E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05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C6C9BEF4-5218-8F53-E4EF-286AF956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78D2578F-E7C3-AFFE-7BBD-A5C5E305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E21768C-CBB6-B94A-4117-893ECDB7F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D8C13DC1-998C-F6ED-E13E-D531123D9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ED9246-B2DC-ACBA-914E-E3297B0FAB6A}"/>
              </a:ext>
            </a:extLst>
          </p:cNvPr>
          <p:cNvSpPr txBox="1"/>
          <p:nvPr/>
        </p:nvSpPr>
        <p:spPr>
          <a:xfrm>
            <a:off x="318470" y="4815901"/>
            <a:ext cx="598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13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433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DB381-A964-40D1-8EC8-73CF6F5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>
                <a:latin typeface="Space Mono"/>
              </a:rPr>
              <a:t>5. </a:t>
            </a:r>
            <a:r>
              <a:rPr lang="es-ES" err="1">
                <a:latin typeface="Space Mono"/>
              </a:rPr>
              <a:t>Principes</a:t>
            </a:r>
            <a:r>
              <a:rPr lang="es-ES">
                <a:latin typeface="Space Mono"/>
              </a:rPr>
              <a:t> SOLID</a:t>
            </a:r>
            <a:endParaRPr lang="en-US"/>
          </a:p>
        </p:txBody>
      </p:sp>
      <p:sp>
        <p:nvSpPr>
          <p:cNvPr id="18" name="Google Shape;379;p47">
            <a:extLst>
              <a:ext uri="{FF2B5EF4-FFF2-40B4-BE49-F238E27FC236}">
                <a16:creationId xmlns:a16="http://schemas.microsoft.com/office/drawing/2014/main" id="{502D9D26-DCDA-484C-A786-2E694FD15F8E}"/>
              </a:ext>
            </a:extLst>
          </p:cNvPr>
          <p:cNvSpPr txBox="1"/>
          <p:nvPr/>
        </p:nvSpPr>
        <p:spPr>
          <a:xfrm flipH="1">
            <a:off x="618815" y="1273862"/>
            <a:ext cx="8335191" cy="65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En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appliquant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les principes SOLID(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Single Responsibility Principle</a:t>
            </a:r>
            <a:r>
              <a:rPr lang="en-US" sz="14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 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Open/Closed Principle</a:t>
            </a:r>
            <a:r>
              <a:rPr lang="en-US" sz="14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 </a:t>
            </a:r>
            <a:r>
              <a:rPr lang="en-US" sz="1400" err="1">
                <a:solidFill>
                  <a:schemeClr val="bg1"/>
                </a:solidFill>
                <a:ea typeface="+mn-lt"/>
                <a:cs typeface="+mn-lt"/>
              </a:rPr>
              <a:t>Liskov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 Substitution</a:t>
            </a:r>
            <a:r>
              <a:rPr lang="en-US" sz="14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 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Interface Segregation Principle</a:t>
            </a:r>
            <a:r>
              <a:rPr lang="en-US" sz="14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 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Dependency Inversion Principle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), nous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avons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renforcé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la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robustesse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, la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flexibilité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et la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maintenabilité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de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notre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architecture du Jeu de la Vie,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assurant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ainsi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une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base de code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claire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et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évolutive</a:t>
            </a:r>
            <a:r>
              <a:rPr lang="en-US" sz="14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B87B2-9210-C97B-D037-D903D59E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9521"/>
            <a:ext cx="9144000" cy="16888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FE249-3C24-CE8A-0359-BA8B2973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14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B5216E-DDE8-D629-EDFF-611CA9F92283}"/>
              </a:ext>
            </a:extLst>
          </p:cNvPr>
          <p:cNvSpPr txBox="1"/>
          <p:nvPr/>
        </p:nvSpPr>
        <p:spPr>
          <a:xfrm>
            <a:off x="318470" y="4770181"/>
            <a:ext cx="552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14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73C94-13DF-0EB0-CCE2-733EA2E8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>
                <a:latin typeface="Space Mono"/>
              </a:rPr>
              <a:t>5. </a:t>
            </a:r>
            <a:r>
              <a:rPr lang="es-ES" err="1">
                <a:latin typeface="Space Mono"/>
              </a:rPr>
              <a:t>Principes</a:t>
            </a:r>
            <a:r>
              <a:rPr lang="es-ES">
                <a:latin typeface="Space Mono"/>
              </a:rPr>
              <a:t> SOLID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3E108-2B2D-B428-556A-67071D0D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" y="1160059"/>
            <a:ext cx="3056854" cy="1978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3DE6A-AC8C-3ABD-7F10-60EC9484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38" y="2064224"/>
            <a:ext cx="3169718" cy="204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5479E-15AB-F392-E66A-CE8848650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6244"/>
            <a:ext cx="3053687" cy="1607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13CB0-E10F-7CDA-97AE-5128B2E6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46" y="1160059"/>
            <a:ext cx="2472665" cy="38469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70B72-B3B2-7295-A05A-0B4278F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b="1" dirty="0" smtClean="0">
                <a:solidFill>
                  <a:schemeClr val="tx2">
                    <a:lumMod val="76000"/>
                  </a:schemeClr>
                </a:solidFill>
              </a:rPr>
              <a:t>15</a:t>
            </a:fld>
            <a:endParaRPr lang="en-US" b="1">
              <a:solidFill>
                <a:schemeClr val="tx2">
                  <a:lumMod val="76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900D06F-6F8D-B994-42C9-0981CFA9A388}"/>
              </a:ext>
            </a:extLst>
          </p:cNvPr>
          <p:cNvSpPr txBox="1"/>
          <p:nvPr/>
        </p:nvSpPr>
        <p:spPr>
          <a:xfrm>
            <a:off x="318470" y="4770181"/>
            <a:ext cx="742829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15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793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56A8-9919-ED0D-AA17-E531FC72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1E4D4C1-5109-A570-8B5E-B21779E1079D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71EF1-0B49-77BA-074B-B68554BF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>
                <a:latin typeface="Space Mono"/>
              </a:rPr>
              <a:t>Fonctionnalités</a:t>
            </a:r>
            <a:r>
              <a:rPr lang="es-ES">
                <a:latin typeface="Space Mono"/>
              </a:rPr>
              <a:t> </a:t>
            </a:r>
            <a:r>
              <a:rPr lang="es-ES" err="1">
                <a:latin typeface="Space Mono"/>
              </a:rPr>
              <a:t>Clés</a:t>
            </a:r>
            <a:endParaRPr lang="en-US" err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3E5941-0701-FAE0-E478-FC7009B5162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06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16EBAB2B-A105-E7CD-0C3A-1381F829B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E5E70E87-51F9-2AFC-B4CF-CC5447468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64973A7B-E28D-0617-644F-107A9606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CBF98B2-A012-736E-909E-AEAE003F7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FC4F291-5629-F3E5-3A8C-13E3D4DCF217}"/>
              </a:ext>
            </a:extLst>
          </p:cNvPr>
          <p:cNvSpPr txBox="1"/>
          <p:nvPr/>
        </p:nvSpPr>
        <p:spPr>
          <a:xfrm>
            <a:off x="318470" y="4815901"/>
            <a:ext cx="674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16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44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">
            <a:extLst>
              <a:ext uri="{FF2B5EF4-FFF2-40B4-BE49-F238E27FC236}">
                <a16:creationId xmlns:a16="http://schemas.microsoft.com/office/drawing/2014/main" id="{260758D6-39DF-D60C-9765-1DC240561E8B}"/>
              </a:ext>
            </a:extLst>
          </p:cNvPr>
          <p:cNvSpPr/>
          <p:nvPr/>
        </p:nvSpPr>
        <p:spPr>
          <a:xfrm>
            <a:off x="600970" y="1745595"/>
            <a:ext cx="8017418" cy="3805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solidFill>
                  <a:schemeClr val="bg1"/>
                </a:solidFill>
                <a:latin typeface="Anton"/>
              </a:rPr>
              <a:t>Notre implémentation du Jeu de </a:t>
            </a:r>
          </a:p>
          <a:p>
            <a:r>
              <a:rPr lang="fr-FR" sz="1600">
                <a:solidFill>
                  <a:schemeClr val="bg1"/>
                </a:solidFill>
                <a:latin typeface="Anton"/>
              </a:rPr>
              <a:t>la Vie repose d'abord sur les règles </a:t>
            </a:r>
          </a:p>
          <a:p>
            <a:r>
              <a:rPr lang="fr-FR" sz="1600">
                <a:solidFill>
                  <a:schemeClr val="bg1"/>
                </a:solidFill>
                <a:latin typeface="Anton"/>
              </a:rPr>
              <a:t>fondamentales de Conway, puis nous y avons </a:t>
            </a:r>
          </a:p>
          <a:p>
            <a:r>
              <a:rPr lang="fr-FR" sz="1600">
                <a:solidFill>
                  <a:schemeClr val="bg1"/>
                </a:solidFill>
                <a:latin typeface="Anton"/>
              </a:rPr>
              <a:t>ajouté </a:t>
            </a:r>
            <a:r>
              <a:rPr lang="fr-FR" sz="1400">
                <a:solidFill>
                  <a:schemeClr val="bg1"/>
                </a:solidFill>
                <a:latin typeface="Anton"/>
              </a:rPr>
              <a:t>plusieurs</a:t>
            </a:r>
            <a:r>
              <a:rPr lang="fr-FR" sz="1600">
                <a:solidFill>
                  <a:schemeClr val="bg1"/>
                </a:solidFill>
                <a:latin typeface="Anton"/>
              </a:rPr>
              <a:t> options pour enrichir </a:t>
            </a:r>
          </a:p>
          <a:p>
            <a:r>
              <a:rPr lang="fr-FR" sz="1600">
                <a:solidFill>
                  <a:schemeClr val="bg1"/>
                </a:solidFill>
                <a:latin typeface="Anton"/>
              </a:rPr>
              <a:t>l'expérience :</a:t>
            </a:r>
          </a:p>
          <a:p>
            <a:endParaRPr lang="fr-FR" sz="1200">
              <a:solidFill>
                <a:schemeClr val="bg1"/>
              </a:solidFill>
              <a:latin typeface="Anton" pitchFamily="2" charset="0"/>
            </a:endParaRPr>
          </a:p>
          <a:p>
            <a:r>
              <a:rPr lang="fr-FR" sz="14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</a:rPr>
              <a:t>Mode torique</a:t>
            </a:r>
            <a:r>
              <a:rPr lang="fr-FR" sz="1400">
                <a:solidFill>
                  <a:srgbClr val="FA95AF"/>
                </a:solidFill>
                <a:latin typeface="Anton"/>
              </a:rPr>
              <a:t> </a:t>
            </a:r>
            <a:r>
              <a:rPr lang="fr-FR" sz="1400">
                <a:solidFill>
                  <a:schemeClr val="bg1"/>
                </a:solidFill>
                <a:latin typeface="Anton"/>
              </a:rPr>
              <a:t>: </a:t>
            </a:r>
          </a:p>
          <a:p>
            <a:r>
              <a:rPr lang="fr-FR" sz="1200">
                <a:solidFill>
                  <a:schemeClr val="bg1"/>
                </a:solidFill>
                <a:latin typeface="Anton"/>
              </a:rPr>
              <a:t>la grille s'enroule sur elle-même, créant un univers sans bords</a:t>
            </a:r>
          </a:p>
          <a:p>
            <a:endParaRPr lang="fr-FR" sz="1200">
              <a:solidFill>
                <a:schemeClr val="bg1"/>
              </a:solidFill>
              <a:latin typeface="Anton" pitchFamily="2" charset="0"/>
            </a:endParaRPr>
          </a:p>
          <a:p>
            <a:r>
              <a:rPr lang="fr-FR" sz="16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</a:rPr>
              <a:t>Ajout d'obstacles</a:t>
            </a:r>
            <a:r>
              <a:rPr lang="fr-FR" sz="1600">
                <a:solidFill>
                  <a:srgbClr val="FA95AF"/>
                </a:solidFill>
                <a:latin typeface="Anton"/>
              </a:rPr>
              <a:t> </a:t>
            </a:r>
            <a:r>
              <a:rPr lang="fr-FR" sz="1600">
                <a:solidFill>
                  <a:schemeClr val="bg1"/>
                </a:solidFill>
                <a:latin typeface="Anton"/>
              </a:rPr>
              <a:t>:</a:t>
            </a:r>
          </a:p>
          <a:p>
            <a:r>
              <a:rPr lang="fr-FR" sz="1200">
                <a:solidFill>
                  <a:schemeClr val="bg1"/>
                </a:solidFill>
                <a:latin typeface="Anton"/>
              </a:rPr>
              <a:t>placer des barrières fixes pour modifier la dynamique</a:t>
            </a:r>
          </a:p>
          <a:p>
            <a:endParaRPr lang="fr-FR" sz="1200">
              <a:solidFill>
                <a:schemeClr val="tx2">
                  <a:lumMod val="20000"/>
                  <a:lumOff val="80000"/>
                </a:schemeClr>
              </a:solidFill>
              <a:latin typeface="Anton" pitchFamily="2" charset="0"/>
            </a:endParaRPr>
          </a:p>
          <a:p>
            <a:r>
              <a:rPr lang="fr-FR" sz="14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</a:rPr>
              <a:t>Importation/Téléchargement de fichiers</a:t>
            </a:r>
            <a:r>
              <a:rPr lang="fr-FR" sz="1400">
                <a:solidFill>
                  <a:srgbClr val="FA95AF"/>
                </a:solidFill>
                <a:latin typeface="Anton"/>
              </a:rPr>
              <a:t> </a:t>
            </a:r>
            <a:r>
              <a:rPr lang="fr-FR" sz="1400">
                <a:solidFill>
                  <a:schemeClr val="bg1"/>
                </a:solidFill>
                <a:latin typeface="Anton"/>
              </a:rPr>
              <a:t>:</a:t>
            </a:r>
          </a:p>
          <a:p>
            <a:r>
              <a:rPr lang="fr-FR" sz="1200">
                <a:solidFill>
                  <a:schemeClr val="bg1"/>
                </a:solidFill>
                <a:latin typeface="Anton"/>
              </a:rPr>
              <a:t>charger des patterns prédéfinis ou sauvegarder l'état de la simulation à tout moment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CAAB1-4641-D083-571B-4B1BB94289D8}"/>
              </a:ext>
            </a:extLst>
          </p:cNvPr>
          <p:cNvSpPr txBox="1">
            <a:spLocks/>
          </p:cNvSpPr>
          <p:nvPr/>
        </p:nvSpPr>
        <p:spPr>
          <a:xfrm>
            <a:off x="604069" y="350161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6. </a:t>
            </a:r>
            <a:r>
              <a:rPr lang="es-ES" err="1">
                <a:latin typeface="Space Mono"/>
              </a:rPr>
              <a:t>Fonctionnalités</a:t>
            </a:r>
            <a:r>
              <a:rPr lang="es-ES">
                <a:latin typeface="Space Mono"/>
              </a:rPr>
              <a:t> </a:t>
            </a:r>
            <a:r>
              <a:rPr lang="es-ES" err="1">
                <a:latin typeface="Space Mono"/>
              </a:rPr>
              <a:t>Clés</a:t>
            </a:r>
            <a:endParaRPr lang="en-US" err="1"/>
          </a:p>
        </p:txBody>
      </p:sp>
      <p:pic>
        <p:nvPicPr>
          <p:cNvPr id="7" name="Image 14" descr="Une image contenant symbole, pixel, conception&#10;&#10;Le contenu généré par l’IA peut être incorrect.">
            <a:extLst>
              <a:ext uri="{FF2B5EF4-FFF2-40B4-BE49-F238E27FC236}">
                <a16:creationId xmlns:a16="http://schemas.microsoft.com/office/drawing/2014/main" id="{B14F398A-222D-91AD-3A11-802CF182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04" y="1424485"/>
            <a:ext cx="4031463" cy="3162676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7A09EA7-BF6B-4572-8D34-B6CBE682D433}"/>
              </a:ext>
            </a:extLst>
          </p:cNvPr>
          <p:cNvSpPr/>
          <p:nvPr/>
        </p:nvSpPr>
        <p:spPr>
          <a:xfrm>
            <a:off x="600971" y="885889"/>
            <a:ext cx="7304723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50"/>
              </a:lnSpc>
            </a:pPr>
            <a:r>
              <a:rPr lang="en-US" sz="4400">
                <a:solidFill>
                  <a:schemeClr val="tx2">
                    <a:lumMod val="20000"/>
                    <a:lumOff val="80000"/>
                  </a:schemeClr>
                </a:solidFill>
                <a:latin typeface="Space Mono"/>
                <a:ea typeface="Anton" pitchFamily="34" charset="-122"/>
                <a:cs typeface="Anton" pitchFamily="34" charset="-120"/>
              </a:rPr>
              <a:t>Notre Jeu de la Vie</a:t>
            </a:r>
            <a:endParaRPr lang="en-US" sz="4400">
              <a:solidFill>
                <a:schemeClr val="tx2">
                  <a:lumMod val="20000"/>
                  <a:lumOff val="80000"/>
                </a:schemeClr>
              </a:solidFill>
              <a:latin typeface="Space Mono"/>
              <a:ea typeface="Calibri"/>
              <a:cs typeface="Calibri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864600F-C570-0668-13C0-D547CDBF3C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08543" y="1581162"/>
            <a:ext cx="3092949" cy="309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713BBC66-8CD2-E463-9C49-267A1D9FE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08543" y="1747484"/>
            <a:ext cx="2919025" cy="29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04C59D-F895-4C37-9142-19A9A7A4359B}"/>
              </a:ext>
            </a:extLst>
          </p:cNvPr>
          <p:cNvSpPr txBox="1"/>
          <p:nvPr/>
        </p:nvSpPr>
        <p:spPr>
          <a:xfrm>
            <a:off x="318470" y="4815901"/>
            <a:ext cx="689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17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16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ED781BD-112C-7334-4108-B65408CF8AF6}"/>
              </a:ext>
            </a:extLst>
          </p:cNvPr>
          <p:cNvSpPr txBox="1">
            <a:spLocks/>
          </p:cNvSpPr>
          <p:nvPr/>
        </p:nvSpPr>
        <p:spPr>
          <a:xfrm>
            <a:off x="604069" y="350161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6. </a:t>
            </a:r>
            <a:r>
              <a:rPr lang="es-ES" err="1">
                <a:latin typeface="Space Mono"/>
              </a:rPr>
              <a:t>Fonctionnalités</a:t>
            </a:r>
            <a:r>
              <a:rPr lang="es-ES">
                <a:latin typeface="Space Mono"/>
              </a:rPr>
              <a:t> </a:t>
            </a:r>
            <a:r>
              <a:rPr lang="es-ES" err="1">
                <a:latin typeface="Space Mono"/>
              </a:rPr>
              <a:t>Clés</a:t>
            </a:r>
            <a:endParaRPr lang="en-US" err="1"/>
          </a:p>
        </p:txBody>
      </p:sp>
      <p:sp>
        <p:nvSpPr>
          <p:cNvPr id="8" name="Google Shape;379;p47">
            <a:extLst>
              <a:ext uri="{FF2B5EF4-FFF2-40B4-BE49-F238E27FC236}">
                <a16:creationId xmlns:a16="http://schemas.microsoft.com/office/drawing/2014/main" id="{8B9EEC90-00C7-C8A2-4BD7-7EB88A43364A}"/>
              </a:ext>
            </a:extLst>
          </p:cNvPr>
          <p:cNvSpPr txBox="1"/>
          <p:nvPr/>
        </p:nvSpPr>
        <p:spPr>
          <a:xfrm flipH="1">
            <a:off x="602250" y="1282145"/>
            <a:ext cx="6140300" cy="12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Notre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implémentation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du Jeu de la Vie de Conway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offre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 un riche ensemble de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fonctionnalités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allant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des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mécanismes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de simulation de base aux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outils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d'analyse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 et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d'édition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avancés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, le tout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conçu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 pour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une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expérience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utilisateur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Raleway"/>
                <a:ea typeface="+mn-lt"/>
                <a:cs typeface="+mn-lt"/>
              </a:rPr>
              <a:t>fluide</a:t>
            </a:r>
            <a:r>
              <a:rPr lang="en-US" sz="2800">
                <a:solidFill>
                  <a:schemeClr val="bg1"/>
                </a:solidFill>
                <a:latin typeface="Raleway"/>
                <a:ea typeface="+mn-lt"/>
                <a:cs typeface="+mn-lt"/>
              </a:rPr>
              <a:t> et intuitive.</a:t>
            </a:r>
            <a:br>
              <a:rPr lang="en-US" sz="2800">
                <a:latin typeface="Raleway"/>
                <a:ea typeface="+mn-lt"/>
                <a:cs typeface="+mn-lt"/>
              </a:rPr>
            </a:br>
            <a:endParaRPr lang="en-US" sz="1400">
              <a:solidFill>
                <a:schemeClr val="bg1"/>
              </a:solidFill>
              <a:latin typeface="Raleway"/>
              <a:ea typeface="+mn-lt"/>
              <a:cs typeface="+mn-lt"/>
            </a:endParaRPr>
          </a:p>
          <a:p>
            <a:endParaRPr lang="en-US" sz="1400">
              <a:solidFill>
                <a:schemeClr val="bg1"/>
              </a:solidFill>
              <a:latin typeface="Raleway"/>
              <a:ea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60DF0F-2EB5-F915-464F-FC6834C7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78" y="81290"/>
            <a:ext cx="1577869" cy="497597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1DD8E1-33EA-4250-13F5-D8A1F20E194A}"/>
              </a:ext>
            </a:extLst>
          </p:cNvPr>
          <p:cNvSpPr txBox="1"/>
          <p:nvPr/>
        </p:nvSpPr>
        <p:spPr>
          <a:xfrm>
            <a:off x="310187" y="4778132"/>
            <a:ext cx="780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18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4694-B4B4-50D3-5D2F-0B79DD92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dies - Simple and Fast Multimedia Library">
            <a:extLst>
              <a:ext uri="{FF2B5EF4-FFF2-40B4-BE49-F238E27FC236}">
                <a16:creationId xmlns:a16="http://schemas.microsoft.com/office/drawing/2014/main" id="{743F09C8-F003-BAC4-0C75-7464A26A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50" y="-294201"/>
            <a:ext cx="5731900" cy="5731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DE27F1-F375-9352-5745-B5E91DD4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18" y="3364362"/>
            <a:ext cx="7696200" cy="648552"/>
          </a:xfrm>
        </p:spPr>
        <p:txBody>
          <a:bodyPr/>
          <a:lstStyle/>
          <a:p>
            <a:r>
              <a:rPr lang="es-ES"/>
              <a:t>SFML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2F5931-3C39-08FC-33DA-6E3C1E0171B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2506241"/>
            <a:ext cx="1465634" cy="729300"/>
          </a:xfrm>
          <a:ln>
            <a:solidFill>
              <a:srgbClr val="262625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solidFill>
                  <a:schemeClr val="bg2"/>
                </a:solidFill>
                <a:latin typeface="Space Mono"/>
                <a:ea typeface="Roboto"/>
              </a:rPr>
              <a:t>07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CA1CD9E2-EE6B-A8A8-2B65-2147C221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B4301CFF-8A97-6AC2-6B42-1840DAA23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3493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6389A54-6902-1C28-2314-01C427D4E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95D6E23-0136-4249-C20B-4CE0875A3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pic>
        <p:nvPicPr>
          <p:cNvPr id="6" name="Picture 5" descr="Une image contenant Graphique, logo, symbole, Police&#10;&#10;Le contenu généré par l’IA peut être incorrect.">
            <a:extLst>
              <a:ext uri="{FF2B5EF4-FFF2-40B4-BE49-F238E27FC236}">
                <a16:creationId xmlns:a16="http://schemas.microsoft.com/office/drawing/2014/main" id="{84058AE6-23E3-7B33-AB06-D6481C96D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0000">
            <a:off x="4820265" y="281909"/>
            <a:ext cx="2794206" cy="1132246"/>
          </a:xfrm>
          <a:prstGeom prst="rect">
            <a:avLst/>
          </a:prstGeom>
        </p:spPr>
      </p:pic>
      <p:pic>
        <p:nvPicPr>
          <p:cNvPr id="12" name="Picture 11" descr="Une image contenant Graphique, logo, symbole, Police&#10;&#10;Le contenu généré par l’IA peut être incorrect.">
            <a:extLst>
              <a:ext uri="{FF2B5EF4-FFF2-40B4-BE49-F238E27FC236}">
                <a16:creationId xmlns:a16="http://schemas.microsoft.com/office/drawing/2014/main" id="{7BC43290-A938-F827-C257-9108AE22E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340000">
            <a:off x="1423833" y="268389"/>
            <a:ext cx="2794206" cy="11322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846FECC-85AD-6DC5-05A7-E87018780555}"/>
              </a:ext>
            </a:extLst>
          </p:cNvPr>
          <p:cNvSpPr txBox="1"/>
          <p:nvPr/>
        </p:nvSpPr>
        <p:spPr>
          <a:xfrm>
            <a:off x="318470" y="4815901"/>
            <a:ext cx="81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19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1294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48340" y="3648636"/>
            <a:ext cx="2852475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Fonctionnalités</a:t>
            </a:r>
            <a:r>
              <a:rPr lang="es-ES">
                <a:latin typeface="Space Mono"/>
                <a:ea typeface="Roboto"/>
              </a:rPr>
              <a:t> </a:t>
            </a:r>
            <a:r>
              <a:rPr lang="es-ES" err="1">
                <a:latin typeface="Space Mono"/>
                <a:ea typeface="Roboto"/>
              </a:rPr>
              <a:t>Clés</a:t>
            </a:r>
            <a:endParaRPr lang="en-US" err="1">
              <a:latin typeface="Space Mono"/>
              <a:ea typeface="Roboto"/>
            </a:endParaRPr>
          </a:p>
          <a:p>
            <a:endParaRPr lang="es-E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Principes</a:t>
            </a:r>
            <a:r>
              <a:rPr lang="es-ES">
                <a:latin typeface="Space Mono"/>
                <a:ea typeface="Roboto"/>
              </a:rPr>
              <a:t> SOLID</a:t>
            </a:r>
            <a:endParaRPr lang="en-US"/>
          </a:p>
          <a:p>
            <a:endParaRPr lang="es-E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-4301" y="3648636"/>
            <a:ext cx="3239619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Patterns</a:t>
            </a:r>
            <a:r>
              <a:rPr lang="es-ES">
                <a:latin typeface="Space Mono"/>
                <a:ea typeface="Roboto"/>
              </a:rPr>
              <a:t> de </a:t>
            </a:r>
            <a:r>
              <a:rPr lang="es-ES" err="1">
                <a:latin typeface="Space Mono"/>
                <a:ea typeface="Roboto"/>
              </a:rPr>
              <a:t>Conception</a:t>
            </a:r>
            <a:endParaRPr lang="en-US" err="1"/>
          </a:p>
          <a:p>
            <a:endParaRPr lang="es-ES"/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01289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7136128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787121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413816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6EDC4AAF-75F0-4869-B02E-F8D71AC0E262}"/>
              </a:ext>
            </a:extLst>
          </p:cNvPr>
          <p:cNvSpPr/>
          <p:nvPr/>
        </p:nvSpPr>
        <p:spPr>
          <a:xfrm>
            <a:off x="716378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759468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31224"/>
            <a:ext cx="7696200" cy="715566"/>
          </a:xfrm>
        </p:spPr>
        <p:txBody>
          <a:bodyPr/>
          <a:lstStyle/>
          <a:p>
            <a:r>
              <a:rPr lang="es-ES">
                <a:latin typeface="Space Mono"/>
              </a:rPr>
              <a:t>SOMMAIRE</a:t>
            </a:r>
            <a:endParaRPr lang="es-E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569" y="1878288"/>
            <a:ext cx="238237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Contexte</a:t>
            </a:r>
            <a:r>
              <a:rPr lang="es-ES">
                <a:latin typeface="Space Mono"/>
                <a:ea typeface="Roboto"/>
              </a:rPr>
              <a:t> </a:t>
            </a:r>
            <a:endParaRPr lang="es-ES">
              <a:latin typeface="Space Mono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972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855403" y="1878288"/>
            <a:ext cx="344241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Objectifs</a:t>
            </a:r>
            <a:r>
              <a:rPr lang="es-ES">
                <a:latin typeface="Space Mono"/>
                <a:ea typeface="Roboto"/>
              </a:rPr>
              <a:t> </a:t>
            </a:r>
            <a:r>
              <a:rPr lang="es-ES" err="1">
                <a:latin typeface="Space Mono"/>
                <a:ea typeface="Roboto"/>
              </a:rPr>
              <a:t>pédagogiques</a:t>
            </a:r>
            <a:endParaRPr lang="es-ES">
              <a:latin typeface="Space Mono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175711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Raleway"/>
                <a:ea typeface="Roboto"/>
              </a:rPr>
              <a:t>Utilisation</a:t>
            </a:r>
            <a:r>
              <a:rPr lang="es-ES">
                <a:latin typeface="Raleway"/>
                <a:ea typeface="Roboto"/>
              </a:rPr>
              <a:t> </a:t>
            </a:r>
            <a:r>
              <a:rPr lang="es-ES" err="1">
                <a:latin typeface="Raleway"/>
                <a:ea typeface="Roboto"/>
              </a:rPr>
              <a:t>principes</a:t>
            </a:r>
            <a:r>
              <a:rPr lang="es-ES">
                <a:latin typeface="Raleway"/>
                <a:ea typeface="Roboto"/>
              </a:rPr>
              <a:t> SOLID </a:t>
            </a:r>
            <a:r>
              <a:rPr lang="es-ES" err="1">
                <a:latin typeface="Raleway"/>
                <a:ea typeface="Roboto"/>
              </a:rPr>
              <a:t>dans</a:t>
            </a:r>
            <a:r>
              <a:rPr lang="es-ES">
                <a:latin typeface="Raleway"/>
                <a:ea typeface="Roboto"/>
              </a:rPr>
              <a:t> </a:t>
            </a:r>
            <a:r>
              <a:rPr lang="es-ES" err="1">
                <a:latin typeface="Raleway"/>
                <a:ea typeface="Roboto"/>
              </a:rPr>
              <a:t>notre</a:t>
            </a:r>
            <a:r>
              <a:rPr lang="es-ES">
                <a:latin typeface="Raleway"/>
                <a:ea typeface="Roboto"/>
              </a:rPr>
              <a:t> </a:t>
            </a:r>
            <a:r>
              <a:rPr lang="es-ES" err="1">
                <a:latin typeface="Raleway"/>
                <a:ea typeface="Roboto"/>
              </a:rPr>
              <a:t>développement</a:t>
            </a:r>
            <a:r>
              <a:rPr lang="es-ES">
                <a:latin typeface="Raleway"/>
                <a:ea typeface="Roboto"/>
              </a:rPr>
              <a:t>.</a:t>
            </a:r>
            <a:endParaRPr lang="en-US">
              <a:latin typeface="Raleway"/>
              <a:ea typeface="Roboto"/>
            </a:endParaRPr>
          </a:p>
          <a:p>
            <a:endParaRPr lang="es-E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/>
          <a:lstStyle/>
          <a:p>
            <a:r>
              <a:rPr lang="es-ES"/>
              <a:t>05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2569" y="4038514"/>
            <a:ext cx="238237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Raleway"/>
                <a:ea typeface="Roboto"/>
              </a:rPr>
              <a:t>Les </a:t>
            </a:r>
            <a:r>
              <a:rPr lang="es-ES" err="1">
                <a:latin typeface="Raleway"/>
                <a:ea typeface="Roboto"/>
              </a:rPr>
              <a:t>modèles</a:t>
            </a:r>
            <a:r>
              <a:rPr lang="es-ES">
                <a:latin typeface="Raleway"/>
                <a:ea typeface="Roboto"/>
              </a:rPr>
              <a:t> de </a:t>
            </a:r>
            <a:r>
              <a:rPr lang="es-ES" err="1">
                <a:latin typeface="Raleway"/>
                <a:ea typeface="Roboto"/>
              </a:rPr>
              <a:t>conception</a:t>
            </a:r>
            <a:r>
              <a:rPr lang="es-ES">
                <a:latin typeface="Raleway"/>
                <a:ea typeface="Roboto"/>
              </a:rPr>
              <a:t> </a:t>
            </a:r>
            <a:r>
              <a:rPr lang="es-ES" err="1">
                <a:latin typeface="Raleway"/>
                <a:ea typeface="Roboto"/>
              </a:rPr>
              <a:t>utilisés</a:t>
            </a:r>
            <a:r>
              <a:rPr lang="es-ES">
                <a:latin typeface="Raleway"/>
                <a:ea typeface="Roboto"/>
              </a:rPr>
              <a:t>.</a:t>
            </a:r>
            <a:endParaRPr lang="en-US"/>
          </a:p>
          <a:p>
            <a:endParaRPr lang="es-E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39625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406439" y="1878288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Architecteure</a:t>
            </a:r>
            <a:r>
              <a:rPr lang="es-ES">
                <a:latin typeface="Space Mono"/>
                <a:ea typeface="Roboto"/>
              </a:rPr>
              <a:t> </a:t>
            </a:r>
            <a:r>
              <a:rPr lang="es-ES" err="1">
                <a:latin typeface="Space Mono"/>
                <a:ea typeface="Roboto"/>
              </a:rPr>
              <a:t>poo</a:t>
            </a:r>
            <a:endParaRPr lang="en-US" err="1">
              <a:latin typeface="Space Mono"/>
            </a:endParaRPr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7185842" y="1337629"/>
            <a:ext cx="768260" cy="392482"/>
          </a:xfrm>
        </p:spPr>
        <p:txBody>
          <a:bodyPr/>
          <a:lstStyle/>
          <a:p>
            <a:r>
              <a:rPr lang="es-ES"/>
              <a:t>03</a:t>
            </a:r>
          </a:p>
        </p:txBody>
      </p:sp>
      <p:sp>
        <p:nvSpPr>
          <p:cNvPr id="90" name="Marcador de texto 89">
            <a:extLst>
              <a:ext uri="{FF2B5EF4-FFF2-40B4-BE49-F238E27FC236}">
                <a16:creationId xmlns:a16="http://schemas.microsoft.com/office/drawing/2014/main" id="{499F5218-906B-41B5-B8D4-6C8D3E2A71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406437" y="4038514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Raleway"/>
                <a:ea typeface="Roboto"/>
              </a:rPr>
              <a:t>Des </a:t>
            </a:r>
            <a:r>
              <a:rPr lang="es-ES" err="1">
                <a:latin typeface="Raleway"/>
                <a:ea typeface="Roboto"/>
              </a:rPr>
              <a:t>caractéristiques</a:t>
            </a:r>
            <a:r>
              <a:rPr lang="es-ES">
                <a:latin typeface="Raleway"/>
                <a:ea typeface="Roboto"/>
              </a:rPr>
              <a:t> principales du </a:t>
            </a:r>
            <a:r>
              <a:rPr lang="es-ES" err="1">
                <a:latin typeface="Raleway"/>
                <a:ea typeface="Roboto"/>
              </a:rPr>
              <a:t>projet</a:t>
            </a:r>
            <a:r>
              <a:rPr lang="es-ES">
                <a:latin typeface="Raleway"/>
                <a:ea typeface="Roboto"/>
              </a:rPr>
              <a:t>.</a:t>
            </a:r>
            <a:endParaRPr lang="en-US">
              <a:latin typeface="Raleway"/>
              <a:ea typeface="Roboto"/>
            </a:endParaRPr>
          </a:p>
          <a:p>
            <a:endParaRPr lang="es-ES"/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45E598DC-2FC3-4360-8619-18015CAB2E7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7213493" y="3098134"/>
            <a:ext cx="768260" cy="392482"/>
          </a:xfrm>
        </p:spPr>
        <p:txBody>
          <a:bodyPr/>
          <a:lstStyle/>
          <a:p>
            <a:r>
              <a:rPr lang="es-ES"/>
              <a:t>06</a:t>
            </a:r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492165" y="-410625"/>
            <a:ext cx="1413641" cy="2201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D7D06-6EC0-F8D0-11AF-13C6F26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2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430A2F-A603-5840-1095-87735E580056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367654-93FE-9770-0D33-480C51D760B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3AADBDB-8E6D-A10B-E040-AC4FE9AE443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9452DFB-2332-D576-CB25-8CEF0F0B8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  <p:bldP spid="30" grpId="0" build="p"/>
      <p:bldP spid="33" grpId="0" build="p"/>
      <p:bldP spid="215" grpId="0" animBg="1"/>
      <p:bldP spid="216" grpId="0" animBg="1"/>
      <p:bldP spid="217" grpId="0" animBg="1"/>
      <p:bldP spid="218" grpId="0" animBg="1"/>
      <p:bldP spid="219" grpId="0" animBg="1"/>
      <p:bldP spid="214" grpId="0" animBg="1"/>
      <p:bldP spid="17" grpId="0" build="p"/>
      <p:bldP spid="21" grpId="0" build="p"/>
      <p:bldP spid="27" grpId="0" build="p"/>
      <p:bldP spid="28" grpId="0" build="p"/>
      <p:bldP spid="29" grpId="0" build="p"/>
      <p:bldP spid="31" grpId="0" build="p"/>
      <p:bldP spid="32" grpId="0" build="p"/>
      <p:bldP spid="34" grpId="0" build="p"/>
      <p:bldP spid="110" grpId="0" build="p"/>
      <p:bldP spid="111" grpId="0" build="p"/>
      <p:bldP spid="90" grpId="0" build="p"/>
      <p:bldP spid="1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A429D17-D6AF-4909-B94D-39ABD5E730B5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082EE90-C945-4960-97DB-B8055EC1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D9F445FE-BD39-A11D-2AA9-60BB4E62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04072"/>
            <a:ext cx="7696200" cy="648552"/>
          </a:xfrm>
        </p:spPr>
        <p:txBody>
          <a:bodyPr/>
          <a:lstStyle/>
          <a:p>
            <a:r>
              <a:rPr lang="es-ES">
                <a:latin typeface="Space Mono"/>
              </a:rPr>
              <a:t>7. SFML</a:t>
            </a:r>
            <a:endParaRPr lang="es-E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4597C398-E7EA-949D-670B-16854C02CA50}"/>
              </a:ext>
            </a:extLst>
          </p:cNvPr>
          <p:cNvSpPr/>
          <p:nvPr/>
        </p:nvSpPr>
        <p:spPr>
          <a:xfrm>
            <a:off x="503566" y="1659923"/>
            <a:ext cx="5201692" cy="913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200" b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SFML (Simple and Fast Multimedia Library)</a:t>
            </a:r>
            <a:r>
              <a:rPr lang="en-US" sz="12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est une bibliothèque C++ multimédia moderne et intuitive qui facilite le développement d'applications graphiques.</a:t>
            </a:r>
            <a:endParaRPr lang="en-US" sz="120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679D54DD-3BFE-6375-F157-D93E824BE9AF}"/>
              </a:ext>
            </a:extLst>
          </p:cNvPr>
          <p:cNvSpPr/>
          <p:nvPr/>
        </p:nvSpPr>
        <p:spPr>
          <a:xfrm>
            <a:off x="503566" y="1027732"/>
            <a:ext cx="548882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450"/>
              </a:lnSpc>
              <a:buNone/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SFML : La Bibliothèque Graphique</a:t>
            </a:r>
            <a:endParaRPr lang="en-US" sz="32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230EB32-079C-5719-203C-DAC69DE9304A}"/>
              </a:ext>
            </a:extLst>
          </p:cNvPr>
          <p:cNvSpPr/>
          <p:nvPr/>
        </p:nvSpPr>
        <p:spPr>
          <a:xfrm>
            <a:off x="503566" y="2823536"/>
            <a:ext cx="3270290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Avantages pour notre projet :</a:t>
            </a:r>
            <a:endParaRPr lang="en-US" sz="20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838D3C6A-20E3-F325-A794-F613049F01F7}"/>
              </a:ext>
            </a:extLst>
          </p:cNvPr>
          <p:cNvSpPr/>
          <p:nvPr/>
        </p:nvSpPr>
        <p:spPr>
          <a:xfrm>
            <a:off x="503566" y="317345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Rendu graphique 2D performant et fluide</a:t>
            </a:r>
            <a:endParaRPr lang="en-US" sz="175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9FBF117-B384-03BD-9036-BAB5D8ED4660}"/>
              </a:ext>
            </a:extLst>
          </p:cNvPr>
          <p:cNvSpPr/>
          <p:nvPr/>
        </p:nvSpPr>
        <p:spPr>
          <a:xfrm>
            <a:off x="503536" y="3529781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Gestion simplifiée des événements (clics, touches)</a:t>
            </a:r>
            <a:endParaRPr lang="en-US" sz="175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7741662B-70CA-614B-5C20-05D97D28D90E}"/>
              </a:ext>
            </a:extLst>
          </p:cNvPr>
          <p:cNvSpPr/>
          <p:nvPr/>
        </p:nvSpPr>
        <p:spPr>
          <a:xfrm>
            <a:off x="503566" y="3978086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 claire et bien documentée</a:t>
            </a:r>
            <a:endParaRPr lang="en-US" sz="175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52ED14F6-9AA4-B882-6AF6-312D0D978C41}"/>
              </a:ext>
            </a:extLst>
          </p:cNvPr>
          <p:cNvSpPr/>
          <p:nvPr/>
        </p:nvSpPr>
        <p:spPr>
          <a:xfrm>
            <a:off x="503566" y="432970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Compatibilité multiplateforme (Windows, Linux, macOS)</a:t>
            </a:r>
            <a:endParaRPr lang="en-US" sz="1750"/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39635355-5C07-40F6-8693-ABE56136E342}"/>
              </a:ext>
            </a:extLst>
          </p:cNvPr>
          <p:cNvSpPr/>
          <p:nvPr/>
        </p:nvSpPr>
        <p:spPr>
          <a:xfrm>
            <a:off x="503566" y="468132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 des formes, couleurs et animations</a:t>
            </a:r>
            <a:endParaRPr lang="en-US" sz="1750"/>
          </a:p>
        </p:txBody>
      </p:sp>
      <p:pic>
        <p:nvPicPr>
          <p:cNvPr id="29" name="Picture 28" descr="Goodies - Simple and Fast Multimedia Library">
            <a:extLst>
              <a:ext uri="{FF2B5EF4-FFF2-40B4-BE49-F238E27FC236}">
                <a16:creationId xmlns:a16="http://schemas.microsoft.com/office/drawing/2014/main" id="{5B1B0843-D99F-89BD-EC3D-B389673D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16" y="627574"/>
            <a:ext cx="3197021" cy="3197021"/>
          </a:xfrm>
          <a:prstGeom prst="rect">
            <a:avLst/>
          </a:prstGeom>
        </p:spPr>
      </p:pic>
      <p:pic>
        <p:nvPicPr>
          <p:cNvPr id="30" name="Picture 29" descr="Une image contenant Graphique, logo, symbole, Police&#10;&#10;Le contenu généré par l’IA peut être incorrect.">
            <a:extLst>
              <a:ext uri="{FF2B5EF4-FFF2-40B4-BE49-F238E27FC236}">
                <a16:creationId xmlns:a16="http://schemas.microsoft.com/office/drawing/2014/main" id="{ADF70DCA-51B9-0081-59FC-E2E83DC3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24" y="3710909"/>
            <a:ext cx="2794206" cy="11322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5D3AD-5894-76DD-7F8A-EFDBB524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20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66D2D1-70AA-452C-11E7-86492B03D633}"/>
              </a:ext>
            </a:extLst>
          </p:cNvPr>
          <p:cNvSpPr txBox="1"/>
          <p:nvPr/>
        </p:nvSpPr>
        <p:spPr>
          <a:xfrm>
            <a:off x="310850" y="4846381"/>
            <a:ext cx="567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8D29-1D8E-B6CA-D4F4-92F99D3E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5329E2A-F920-8EA1-0D6B-57D06B804BA9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857FC9-1075-D76C-B7BD-46170A7F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>
                <a:latin typeface="Space Mono"/>
              </a:rPr>
              <a:t>Tests</a:t>
            </a:r>
            <a:r>
              <a:rPr lang="es-ES">
                <a:latin typeface="Space Mono"/>
              </a:rPr>
              <a:t> et </a:t>
            </a:r>
            <a:r>
              <a:rPr lang="es-ES" err="1">
                <a:latin typeface="Space Mono"/>
              </a:rPr>
              <a:t>Validation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405822-ADDF-8B4D-C347-63AEE7A2F83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08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A803246-B2A1-FC05-90B2-5DB7CA617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A627251B-3AEB-ECDD-2D74-E70F7DB9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1646A04E-62E9-3C38-90E8-EA0CEB30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FA360DAD-06A0-68D7-9E1B-39F51514C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733E63-1735-4C9B-0B86-E59D0A079A62}"/>
              </a:ext>
            </a:extLst>
          </p:cNvPr>
          <p:cNvSpPr txBox="1"/>
          <p:nvPr/>
        </p:nvSpPr>
        <p:spPr>
          <a:xfrm>
            <a:off x="318470" y="4815901"/>
            <a:ext cx="552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21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706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64" y="1085144"/>
            <a:ext cx="3864916" cy="1008849"/>
          </a:xfrm>
        </p:spPr>
        <p:txBody>
          <a:bodyPr/>
          <a:lstStyle/>
          <a:p>
            <a:pPr marL="457200" indent="-457200" algn="l">
              <a:buFont typeface="Calibri"/>
              <a:buChar char="-"/>
            </a:pPr>
            <a:r>
              <a:rPr lang="es-ES" sz="2000" err="1">
                <a:solidFill>
                  <a:srgbClr val="FFFFFF"/>
                </a:solidFill>
                <a:latin typeface="Space Mono"/>
              </a:rPr>
              <a:t>Séparation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claire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 :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données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,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affichage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 et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contrôle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pour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 une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meilleure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pace Mono"/>
              </a:rPr>
              <a:t>maintenabilité</a:t>
            </a:r>
            <a:r>
              <a:rPr lang="es-ES" sz="2000">
                <a:solidFill>
                  <a:srgbClr val="FFFFFF"/>
                </a:solidFill>
                <a:latin typeface="Space Mono"/>
              </a:rPr>
              <a:t>.</a:t>
            </a: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819" y="2382056"/>
            <a:ext cx="4551408" cy="21268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Grâce au pattern MVC et aux tests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unitaires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,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notre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application assure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une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séparation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claire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des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responsabilités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et 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une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</a:t>
            </a:r>
            <a:r>
              <a:rPr lang="en-US">
                <a:solidFill>
                  <a:srgbClr val="FFFFFF"/>
                </a:solidFill>
                <a:latin typeface="Raleway"/>
                <a:ea typeface="Roboto"/>
              </a:rPr>
              <a:t>validation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 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automatique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de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chaque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Raleway"/>
                <a:ea typeface="Roboto"/>
              </a:rPr>
              <a:t>fonctionnalité</a:t>
            </a:r>
            <a:r>
              <a:rPr lang="en-US" sz="2000">
                <a:solidFill>
                  <a:srgbClr val="FFFFFF"/>
                </a:solidFill>
                <a:latin typeface="Raleway"/>
                <a:ea typeface="Roboto"/>
              </a:rPr>
              <a:t>.</a:t>
            </a:r>
            <a:endParaRPr lang="en-US" sz="2000"/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68" y="4260273"/>
            <a:ext cx="3322320" cy="88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604E7-1371-8F03-65BB-4E116CD1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929"/>
          <a:stretch>
            <a:fillRect/>
          </a:stretch>
        </p:blipFill>
        <p:spPr>
          <a:xfrm>
            <a:off x="4795540" y="952690"/>
            <a:ext cx="1498022" cy="3762917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C41D29A-41D4-EEBF-81D0-7C92C79BBE97}"/>
              </a:ext>
            </a:extLst>
          </p:cNvPr>
          <p:cNvSpPr txBox="1">
            <a:spLocks/>
          </p:cNvSpPr>
          <p:nvPr/>
        </p:nvSpPr>
        <p:spPr>
          <a:xfrm>
            <a:off x="697923" y="440383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8. </a:t>
            </a:r>
            <a:r>
              <a:rPr lang="es-ES" err="1">
                <a:latin typeface="Space Mono"/>
              </a:rPr>
              <a:t>Tests</a:t>
            </a:r>
            <a:r>
              <a:rPr lang="es-ES">
                <a:latin typeface="Space Mono"/>
              </a:rPr>
              <a:t> et </a:t>
            </a:r>
            <a:r>
              <a:rPr lang="es-ES" err="1">
                <a:latin typeface="Space Mono"/>
              </a:rPr>
              <a:t>Validation</a:t>
            </a:r>
            <a:endParaRPr lang="es-ES">
              <a:latin typeface="Space Mono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8CA236-67E6-16C2-9B68-D296F820C4BC}"/>
              </a:ext>
            </a:extLst>
          </p:cNvPr>
          <p:cNvSpPr txBox="1"/>
          <p:nvPr/>
        </p:nvSpPr>
        <p:spPr>
          <a:xfrm>
            <a:off x="318470" y="4815901"/>
            <a:ext cx="704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22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2" name="Picture 7" descr="Une image contenant texte, diagramme, ligne, reçu&#10;&#10;Le contenu généré par l’IA peut être incorrect.">
            <a:extLst>
              <a:ext uri="{FF2B5EF4-FFF2-40B4-BE49-F238E27FC236}">
                <a16:creationId xmlns:a16="http://schemas.microsoft.com/office/drawing/2014/main" id="{8A353C28-0485-4BDA-72B8-B494E40C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00" b="100"/>
          <a:stretch>
            <a:fillRect/>
          </a:stretch>
        </p:blipFill>
        <p:spPr>
          <a:xfrm>
            <a:off x="6492151" y="955012"/>
            <a:ext cx="1437062" cy="37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B837-DF81-A366-733E-B879A3F3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722A3B2-1174-F8A9-A3BB-7C1026305978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C296B-C48A-1B2A-1BD3-9D48C5E4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/>
              <a:t>Implémentation</a:t>
            </a:r>
            <a:endParaRPr lang="en-US" err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55A4-B81C-3A3C-DB52-FED5300A280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09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D55C33E6-94E3-DA9A-2789-211FF2287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42D29A1-0400-F862-4770-46657AA5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DE10FD7D-5C5D-7894-9856-D973DF1B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BAE78303-3556-E38A-C5CA-67C44379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FBD4BC-F2AB-1063-91D5-A1877890E94A}"/>
              </a:ext>
            </a:extLst>
          </p:cNvPr>
          <p:cNvSpPr txBox="1"/>
          <p:nvPr/>
        </p:nvSpPr>
        <p:spPr>
          <a:xfrm>
            <a:off x="318470" y="4815901"/>
            <a:ext cx="689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517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EA0C351-BC1B-D63A-834A-FEA670F5BC41}"/>
              </a:ext>
            </a:extLst>
          </p:cNvPr>
          <p:cNvSpPr txBox="1">
            <a:spLocks/>
          </p:cNvSpPr>
          <p:nvPr/>
        </p:nvSpPr>
        <p:spPr>
          <a:xfrm>
            <a:off x="723900" y="493242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9. </a:t>
            </a:r>
            <a:r>
              <a:rPr lang="es-ES" err="1">
                <a:latin typeface="Space Mono"/>
              </a:rPr>
              <a:t>Implémentation</a:t>
            </a:r>
            <a:endParaRPr lang="en-US" err="1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D93A4C8-9983-B4D2-644C-60E85FD59970}"/>
              </a:ext>
            </a:extLst>
          </p:cNvPr>
          <p:cNvSpPr/>
          <p:nvPr/>
        </p:nvSpPr>
        <p:spPr>
          <a:xfrm>
            <a:off x="489673" y="1138485"/>
            <a:ext cx="5742714" cy="54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00"/>
              </a:lnSpc>
              <a:buNone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Application des Règles : Extrait de Code</a:t>
            </a:r>
            <a:endParaRPr lang="en-US" sz="24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44CB820-A366-5E85-C87E-1A182226842D}"/>
              </a:ext>
            </a:extLst>
          </p:cNvPr>
          <p:cNvSpPr/>
          <p:nvPr/>
        </p:nvSpPr>
        <p:spPr>
          <a:xfrm>
            <a:off x="745569" y="179070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Logique d'évolution</a:t>
            </a:r>
            <a:endParaRPr lang="en-US" sz="20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1C22254-1530-628F-01CC-BD59B604C7D3}"/>
              </a:ext>
            </a:extLst>
          </p:cNvPr>
          <p:cNvSpPr/>
          <p:nvPr/>
        </p:nvSpPr>
        <p:spPr>
          <a:xfrm>
            <a:off x="719981" y="2336483"/>
            <a:ext cx="4091518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Cette fonction détermine l'état futur de chaque cellule en appliquant les trois règles fondamentales du Jeu de la Vie.</a:t>
            </a:r>
            <a:endParaRPr lang="en-US" sz="140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954B33E-D2F0-30D7-352A-F7B86A33CDBA}"/>
              </a:ext>
            </a:extLst>
          </p:cNvPr>
          <p:cNvSpPr/>
          <p:nvPr/>
        </p:nvSpPr>
        <p:spPr>
          <a:xfrm>
            <a:off x="728510" y="3550444"/>
            <a:ext cx="409152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 code parcourt la grille, compte les voisins et décide si une cellule naît, survit ou meurt.</a:t>
            </a:r>
            <a:endParaRPr lang="en-US" sz="140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5A73E1BC-5DB0-47D2-5245-70491347AB3A}"/>
              </a:ext>
            </a:extLst>
          </p:cNvPr>
          <p:cNvSpPr/>
          <p:nvPr/>
        </p:nvSpPr>
        <p:spPr>
          <a:xfrm>
            <a:off x="4816321" y="1791662"/>
            <a:ext cx="4096764" cy="3205903"/>
          </a:xfrm>
          <a:prstGeom prst="roundRect">
            <a:avLst>
              <a:gd name="adj" fmla="val 857"/>
            </a:avLst>
          </a:prstGeom>
          <a:solidFill>
            <a:srgbClr val="2C2C2C"/>
          </a:solidFill>
          <a:ln>
            <a:solidFill>
              <a:schemeClr val="accent2"/>
            </a:solidFill>
          </a:ln>
        </p:spPr>
        <p:txBody>
          <a:bodyPr lIns="91440" tIns="45720" rIns="91440" bIns="4572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>
                <a:ea typeface="+mn-lt"/>
                <a:cs typeface="+mn-lt"/>
              </a:rPr>
              <a:t>s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td::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unique_ptr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&lt;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CellState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&gt;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ClassicRule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::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computeNextState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(</a:t>
            </a:r>
            <a:endParaRPr lang="en-US" sz="8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const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CellState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&amp;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currentState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, 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int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livingNeighbors</a:t>
            </a:r>
            <a:endParaRPr lang="fr-FR" sz="8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)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const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{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Les obstacles ne changent pas d'état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if (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currentState.isObstacle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()) {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     return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currentState.clone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();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}</a:t>
            </a:r>
          </a:p>
          <a:p>
            <a:endParaRPr lang="fr-FR" sz="8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bool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isAlive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currentState.isAlive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();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bool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willBeAlive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 false;</a:t>
            </a:r>
          </a:p>
          <a:p>
            <a:endParaRPr lang="fr-FR" sz="8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Règles classiques de Conway :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1. Une cellule morte avec exactement 3 voisins vivants devient vivante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2. Une cellule vivante avec 2 ou 3 voisins vivants reste vivante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3. Sinon, la cellule meurt (implicite)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if (!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isAlive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&amp;&amp;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livingNeighbors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== 3) {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 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willBeAlive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true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;  // NAISSANCE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}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else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if (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isAlive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&amp;&amp; (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livingNeighbors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== 2 ||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livingNeighbors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== 3)) {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    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willBeAlive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=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true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;  // SURVIE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}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// Sinon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willBeAlive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 reste false = MORT</a:t>
            </a:r>
          </a:p>
          <a:p>
            <a:endParaRPr lang="fr-FR" sz="8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    return 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CellStateFactory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::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createFromBool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(</a:t>
            </a:r>
            <a:r>
              <a:rPr lang="fr-FR" sz="800" err="1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willBeAlive</a:t>
            </a:r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, false);</a:t>
            </a:r>
          </a:p>
          <a:p>
            <a:r>
              <a:rPr lang="fr-FR" sz="8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}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EAF37907-524D-EBC9-D28E-CCE2C6BEB9CD}"/>
              </a:ext>
            </a:extLst>
          </p:cNvPr>
          <p:cNvSpPr/>
          <p:nvPr/>
        </p:nvSpPr>
        <p:spPr>
          <a:xfrm>
            <a:off x="5744061" y="1364207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</a:pP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La </a:t>
            </a:r>
            <a:r>
              <a:rPr lang="en-US" sz="2000" err="1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fonction</a:t>
            </a: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principale</a:t>
            </a: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 </a:t>
            </a:r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2E4020-6DED-10BA-7CA2-2BCDC9DDFCDC}"/>
              </a:ext>
            </a:extLst>
          </p:cNvPr>
          <p:cNvSpPr txBox="1"/>
          <p:nvPr/>
        </p:nvSpPr>
        <p:spPr>
          <a:xfrm>
            <a:off x="318470" y="4815901"/>
            <a:ext cx="651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717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AA9D-3DA2-5DB2-D0D6-340CD2D0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72A6857-347A-1DA5-C6F6-ED512AC8CA19}"/>
              </a:ext>
            </a:extLst>
          </p:cNvPr>
          <p:cNvSpPr txBox="1">
            <a:spLocks/>
          </p:cNvSpPr>
          <p:nvPr/>
        </p:nvSpPr>
        <p:spPr>
          <a:xfrm>
            <a:off x="723900" y="493242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9. </a:t>
            </a:r>
            <a:r>
              <a:rPr lang="es-ES" err="1">
                <a:latin typeface="Space Mono"/>
              </a:rPr>
              <a:t>Implémentation</a:t>
            </a:r>
            <a:endParaRPr lang="en-US" err="1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062D70DB-55A7-4760-3CE1-A5548E1DB58A}"/>
              </a:ext>
            </a:extLst>
          </p:cNvPr>
          <p:cNvSpPr/>
          <p:nvPr/>
        </p:nvSpPr>
        <p:spPr>
          <a:xfrm>
            <a:off x="489673" y="1138485"/>
            <a:ext cx="5742714" cy="54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00"/>
              </a:lnSpc>
              <a:buNone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Application des Règles : Extrait de Code</a:t>
            </a:r>
            <a:endParaRPr lang="en-US" sz="24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99D4331-D550-4F99-FAB5-D732D4764329}"/>
              </a:ext>
            </a:extLst>
          </p:cNvPr>
          <p:cNvSpPr/>
          <p:nvPr/>
        </p:nvSpPr>
        <p:spPr>
          <a:xfrm>
            <a:off x="745569" y="179070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Logique d'évolution</a:t>
            </a:r>
            <a:endParaRPr lang="en-US" sz="20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8533C97-6C26-36A3-0D34-0F045358DAE0}"/>
              </a:ext>
            </a:extLst>
          </p:cNvPr>
          <p:cNvSpPr/>
          <p:nvPr/>
        </p:nvSpPr>
        <p:spPr>
          <a:xfrm>
            <a:off x="719981" y="2336483"/>
            <a:ext cx="4091518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Cette fonction détermine l'état futur de chaque cellule en appliquant les trois règles fondamentales du Jeu de la Vie.</a:t>
            </a:r>
            <a:endParaRPr lang="en-US" sz="140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8D297B9-4693-15B8-E29A-397C8390753D}"/>
              </a:ext>
            </a:extLst>
          </p:cNvPr>
          <p:cNvSpPr/>
          <p:nvPr/>
        </p:nvSpPr>
        <p:spPr>
          <a:xfrm>
            <a:off x="728510" y="3550444"/>
            <a:ext cx="409152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 code parcourt la grille, compte les voisins et décide si une cellule naît, survit ou meurt.</a:t>
            </a:r>
            <a:endParaRPr lang="en-US" sz="140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ED13A753-0F47-D38A-6F30-58A4F5D06C9F}"/>
              </a:ext>
            </a:extLst>
          </p:cNvPr>
          <p:cNvSpPr/>
          <p:nvPr/>
        </p:nvSpPr>
        <p:spPr>
          <a:xfrm>
            <a:off x="5744061" y="1364207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</a:pP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Parcours de la grille</a:t>
            </a:r>
            <a:endParaRPr lang="fr-FR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6F8FFF1F-1A93-6F43-E025-56FFD9DACC90}"/>
              </a:ext>
            </a:extLst>
          </p:cNvPr>
          <p:cNvSpPr/>
          <p:nvPr/>
        </p:nvSpPr>
        <p:spPr>
          <a:xfrm>
            <a:off x="4817231" y="1793708"/>
            <a:ext cx="4062645" cy="3188844"/>
          </a:xfrm>
          <a:prstGeom prst="roundRect">
            <a:avLst>
              <a:gd name="adj" fmla="val 857"/>
            </a:avLst>
          </a:prstGeom>
          <a:solidFill>
            <a:srgbClr val="2C2C2C"/>
          </a:solidFill>
          <a:ln/>
        </p:spPr>
        <p:txBody>
          <a:bodyPr lIns="91440" tIns="45720" rIns="91440" bIns="4572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rgbClr val="E0D6DE"/>
                </a:solidFill>
                <a:latin typeface="Fira Sans"/>
              </a:rPr>
              <a:t>void Grid::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computeNextGeneration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() { </a:t>
            </a:r>
            <a:endParaRPr lang="fr-FR" sz="1400">
              <a:solidFill>
                <a:srgbClr val="E0D6DE"/>
              </a:solidFill>
              <a:latin typeface="Fira Sans"/>
            </a:endParaRPr>
          </a:p>
          <a:p>
            <a:r>
              <a:rPr lang="en-US" sz="1400">
                <a:solidFill>
                  <a:srgbClr val="E0D6DE"/>
                </a:solidFill>
                <a:latin typeface="Fira Sans"/>
              </a:rPr>
              <a:t>//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Calcule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l'état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suivant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pour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chaque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cellule for (int y = 0; y &lt; height; ++y) { </a:t>
            </a:r>
            <a:endParaRPr lang="fr-FR" sz="1400">
              <a:solidFill>
                <a:srgbClr val="E0D6DE"/>
              </a:solidFill>
              <a:latin typeface="Fira Sans"/>
            </a:endParaRPr>
          </a:p>
          <a:p>
            <a:r>
              <a:rPr lang="en-US" sz="1400">
                <a:solidFill>
                  <a:srgbClr val="E0D6DE"/>
                </a:solidFill>
                <a:latin typeface="Fira Sans"/>
              </a:rPr>
              <a:t>for (int x = 0; x &lt; width; ++x) { </a:t>
            </a:r>
            <a:endParaRPr lang="fr-FR" sz="1400">
              <a:solidFill>
                <a:srgbClr val="E0D6DE"/>
              </a:solidFill>
              <a:latin typeface="Fira Sans"/>
            </a:endParaRPr>
          </a:p>
          <a:p>
            <a:r>
              <a:rPr lang="en-US" sz="1400">
                <a:solidFill>
                  <a:srgbClr val="E0D6DE"/>
                </a:solidFill>
                <a:latin typeface="Fira Sans"/>
              </a:rPr>
              <a:t>int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livingNeighbors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=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countLivingNeighbors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(x, y); </a:t>
            </a:r>
            <a:endParaRPr lang="fr-FR" sz="1400">
              <a:solidFill>
                <a:srgbClr val="E0D6DE"/>
              </a:solidFill>
              <a:latin typeface="Fira Sans"/>
            </a:endParaRPr>
          </a:p>
          <a:p>
            <a:r>
              <a:rPr lang="en-US" sz="1400">
                <a:solidFill>
                  <a:srgbClr val="E0D6DE"/>
                </a:solidFill>
                <a:latin typeface="Fira Sans"/>
              </a:rPr>
              <a:t>//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Utiliser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la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règle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pour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calculer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le prochain état auto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nextState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 = rule-&gt;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computeNextState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(cells[y][x].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getState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(), 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livingNeighbors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);</a:t>
            </a:r>
            <a:endParaRPr lang="fr-FR" sz="1400">
              <a:solidFill>
                <a:srgbClr val="E0D6DE"/>
              </a:solidFill>
              <a:latin typeface="Fira Sans"/>
            </a:endParaRPr>
          </a:p>
          <a:p>
            <a:r>
              <a:rPr lang="en-US" sz="1400">
                <a:solidFill>
                  <a:srgbClr val="E0D6DE"/>
                </a:solidFill>
                <a:latin typeface="Fira Sans"/>
              </a:rPr>
              <a:t> cells[y][x].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setNextState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(std::move(</a:t>
            </a:r>
            <a:r>
              <a:rPr lang="en-US" sz="1400" err="1">
                <a:solidFill>
                  <a:srgbClr val="E0D6DE"/>
                </a:solidFill>
                <a:latin typeface="Fira Sans"/>
              </a:rPr>
              <a:t>nextState</a:t>
            </a:r>
            <a:r>
              <a:rPr lang="en-US" sz="1400">
                <a:solidFill>
                  <a:srgbClr val="E0D6DE"/>
                </a:solidFill>
                <a:latin typeface="Fira Sans"/>
              </a:rPr>
              <a:t>)); } } }</a:t>
            </a:r>
            <a:endParaRPr lang="fr-FR" sz="1400">
              <a:solidFill>
                <a:srgbClr val="E0D6DE"/>
              </a:solidFill>
              <a:latin typeface="Fira San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C24328-7FE5-2159-8885-3A6F3BCED028}"/>
              </a:ext>
            </a:extLst>
          </p:cNvPr>
          <p:cNvSpPr txBox="1"/>
          <p:nvPr/>
        </p:nvSpPr>
        <p:spPr>
          <a:xfrm>
            <a:off x="318470" y="4815901"/>
            <a:ext cx="712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25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599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0AA0-95D8-1B57-2E32-CEEF35A76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9FF1946-37D7-3629-708C-A7B270C68166}"/>
              </a:ext>
            </a:extLst>
          </p:cNvPr>
          <p:cNvSpPr txBox="1">
            <a:spLocks/>
          </p:cNvSpPr>
          <p:nvPr/>
        </p:nvSpPr>
        <p:spPr>
          <a:xfrm>
            <a:off x="723900" y="493242"/>
            <a:ext cx="7696200" cy="6485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s-ES">
                <a:latin typeface="Space Mono"/>
              </a:rPr>
              <a:t>9. </a:t>
            </a:r>
            <a:r>
              <a:rPr lang="es-ES" err="1">
                <a:latin typeface="Space Mono"/>
              </a:rPr>
              <a:t>Implémentation</a:t>
            </a:r>
            <a:endParaRPr lang="en-US" err="1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217EE34-B3EF-48D6-FE8C-D7BC15B4B3BF}"/>
              </a:ext>
            </a:extLst>
          </p:cNvPr>
          <p:cNvSpPr/>
          <p:nvPr/>
        </p:nvSpPr>
        <p:spPr>
          <a:xfrm>
            <a:off x="745569" y="179070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00" err="1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Logique</a:t>
            </a: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 d'évolution</a:t>
            </a:r>
            <a:endParaRPr lang="en-US" sz="2000" err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A0E5F08-00DA-2E71-94E1-CD25E0D9C0F9}"/>
              </a:ext>
            </a:extLst>
          </p:cNvPr>
          <p:cNvSpPr/>
          <p:nvPr/>
        </p:nvSpPr>
        <p:spPr>
          <a:xfrm>
            <a:off x="719981" y="2336483"/>
            <a:ext cx="4091518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Cette fonction détermine l'état futur de chaque cellule en appliquant les trois règles fondamentales du Jeu de la Vie.</a:t>
            </a:r>
            <a:endParaRPr lang="en-US" sz="140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DA6302E-6584-5621-5BDF-0E72DCB63699}"/>
              </a:ext>
            </a:extLst>
          </p:cNvPr>
          <p:cNvSpPr/>
          <p:nvPr/>
        </p:nvSpPr>
        <p:spPr>
          <a:xfrm>
            <a:off x="728510" y="3550444"/>
            <a:ext cx="409152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 code parcourt la grille, compte les voisins et décide si une cellule naît, survit ou meurt.</a:t>
            </a:r>
            <a:endParaRPr lang="en-US" sz="140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F2D89FAF-1328-5B4E-C48B-C74D7BDE11C4}"/>
              </a:ext>
            </a:extLst>
          </p:cNvPr>
          <p:cNvSpPr/>
          <p:nvPr/>
        </p:nvSpPr>
        <p:spPr>
          <a:xfrm>
            <a:off x="4824851" y="1953728"/>
            <a:ext cx="4062645" cy="3188844"/>
          </a:xfrm>
          <a:prstGeom prst="roundRect">
            <a:avLst>
              <a:gd name="adj" fmla="val 857"/>
            </a:avLst>
          </a:prstGeom>
          <a:solidFill>
            <a:srgbClr val="2C2C2C"/>
          </a:solidFill>
          <a:ln/>
        </p:spPr>
        <p:txBody>
          <a:bodyPr lIns="91440" tIns="45720" rIns="91440" bIns="4572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E0D6DE"/>
                </a:solidFill>
                <a:latin typeface="Fira Sans"/>
              </a:rPr>
              <a:t>int Grid::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countLivingNeighbors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(int x, int y) const {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int count = 0;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//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Parcourt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les 8 voisines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for (int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dy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= -1;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dy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&lt;= 1; ++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dy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) {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 for (int dx = -1; dx &lt;= 1; ++dx) {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// Ignore la cellule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elle-même</a:t>
            </a:r>
            <a:endParaRPr lang="en-US" sz="1050" err="1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if (dx == 0 &amp;&amp;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dy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== 0) continue;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int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nx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= x + dx;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int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= y +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dy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//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Vérifie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les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limites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et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compte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si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vivante</a:t>
            </a:r>
            <a:endParaRPr lang="en-US" sz="1050" err="1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if (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nx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&gt;= 0 &amp;&amp;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nx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&lt; width &amp;&amp;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&gt;= 0 &amp;&amp; 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 &lt; height) {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     if (cells[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ny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][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nx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].</a:t>
            </a:r>
            <a:r>
              <a:rPr lang="en-US" sz="900" err="1">
                <a:solidFill>
                  <a:srgbClr val="E0D6DE"/>
                </a:solidFill>
                <a:latin typeface="Fira Sans"/>
              </a:rPr>
              <a:t>isAlive</a:t>
            </a:r>
            <a:r>
              <a:rPr lang="en-US" sz="900">
                <a:solidFill>
                  <a:srgbClr val="E0D6DE"/>
                </a:solidFill>
                <a:latin typeface="Fira Sans"/>
              </a:rPr>
              <a:t>()) {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         count++;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     }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     }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     }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}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    return count;</a:t>
            </a:r>
            <a:endParaRPr lang="en-US" sz="1050"/>
          </a:p>
          <a:p>
            <a:r>
              <a:rPr lang="en-US" sz="900">
                <a:solidFill>
                  <a:srgbClr val="E0D6DE"/>
                </a:solidFill>
                <a:latin typeface="Fira Sans"/>
              </a:rPr>
              <a:t>}</a:t>
            </a:r>
            <a:endParaRPr lang="en-US" sz="600">
              <a:ea typeface="Calibri"/>
              <a:cs typeface="Calibri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EC1F955-0A7B-1D84-D43F-72D857CEB8EF}"/>
              </a:ext>
            </a:extLst>
          </p:cNvPr>
          <p:cNvSpPr/>
          <p:nvPr/>
        </p:nvSpPr>
        <p:spPr>
          <a:xfrm>
            <a:off x="540853" y="1206724"/>
            <a:ext cx="5742714" cy="54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00"/>
              </a:lnSpc>
              <a:buNone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Application des Règles : Extrait de Code</a:t>
            </a:r>
            <a:endParaRPr lang="en-US" sz="2400">
              <a:solidFill>
                <a:schemeClr val="tx2">
                  <a:lumMod val="20000"/>
                  <a:lumOff val="80000"/>
                </a:schemeClr>
              </a:solidFill>
              <a:latin typeface="Anton"/>
              <a:ea typeface="Calibri"/>
              <a:cs typeface="Calibri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3EC766D-2B23-CFCF-5D6A-CD77F3CC23D9}"/>
              </a:ext>
            </a:extLst>
          </p:cNvPr>
          <p:cNvSpPr/>
          <p:nvPr/>
        </p:nvSpPr>
        <p:spPr>
          <a:xfrm>
            <a:off x="5897599" y="159451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</a:pPr>
            <a:r>
              <a:rPr lang="en-US" sz="2000" err="1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Comptage</a:t>
            </a:r>
            <a:r>
              <a:rPr lang="en-US" sz="2000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 des </a:t>
            </a:r>
            <a:r>
              <a:rPr lang="en-US" sz="2000" err="1">
                <a:solidFill>
                  <a:schemeClr val="tx2">
                    <a:lumMod val="20000"/>
                    <a:lumOff val="80000"/>
                  </a:schemeClr>
                </a:solidFill>
                <a:latin typeface="Anton"/>
                <a:ea typeface="+mn-lt"/>
                <a:cs typeface="+mn-lt"/>
              </a:rPr>
              <a:t>voisins</a:t>
            </a:r>
            <a:endParaRPr lang="en-US">
              <a:solidFill>
                <a:schemeClr val="tx2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EB88DD20-73E4-969F-0AF3-0195E5E2073F}"/>
              </a:ext>
            </a:extLst>
          </p:cNvPr>
          <p:cNvSpPr/>
          <p:nvPr/>
        </p:nvSpPr>
        <p:spPr>
          <a:xfrm>
            <a:off x="4816078" y="1413944"/>
            <a:ext cx="4199609" cy="3799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rgbClr val="E0D6DE"/>
              </a:solidFill>
              <a:highlight>
                <a:srgbClr val="2C2C2C"/>
              </a:highlight>
              <a:latin typeface="Consola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0D6645-F350-359D-8976-D2A5897AE301}"/>
              </a:ext>
            </a:extLst>
          </p:cNvPr>
          <p:cNvSpPr txBox="1"/>
          <p:nvPr/>
        </p:nvSpPr>
        <p:spPr>
          <a:xfrm>
            <a:off x="318470" y="4815901"/>
            <a:ext cx="773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889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17D1-1E47-6230-E921-D5A03053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614790-4689-55EB-9E0A-2EA04C31FFD2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C99474-F668-AAED-08EB-4434CD3C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err="1">
                <a:latin typeface="Space Mono"/>
              </a:rPr>
              <a:t>Diagrammes</a:t>
            </a:r>
            <a:r>
              <a:rPr lang="es-ES">
                <a:latin typeface="Space Mono"/>
              </a:rPr>
              <a:t> UML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922D77-4108-B6D2-4679-D791654F19E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10</a:t>
            </a:r>
            <a:endParaRPr lang="es-E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4D7383F-3DA3-D1CB-8084-653FFEFB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20BA8FE4-0C66-4888-ABEF-AC0368D3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D9C5DB3D-2F10-67BB-F445-FE01BCD9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91FD2CB3-58FB-40F2-F8D9-3163FE3D7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7C451F2-A864-2195-86F1-3B66412A83D2}"/>
              </a:ext>
            </a:extLst>
          </p:cNvPr>
          <p:cNvSpPr txBox="1"/>
          <p:nvPr/>
        </p:nvSpPr>
        <p:spPr>
          <a:xfrm>
            <a:off x="318470" y="4815901"/>
            <a:ext cx="719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567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E6993E4-8A48-8049-8527-69BAB68E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Classes</a:t>
            </a:r>
            <a:r>
              <a:rPr lang="es-ES" sz="1800">
                <a:latin typeface="Space Mono"/>
              </a:rPr>
              <a:t>   :                    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12D31-3BCF-64E5-E65E-432D7949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41" y="877660"/>
            <a:ext cx="5902990" cy="42658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1CF6D8-E68A-E4DE-E389-8962BD51E96B}"/>
              </a:ext>
            </a:extLst>
          </p:cNvPr>
          <p:cNvSpPr txBox="1"/>
          <p:nvPr/>
        </p:nvSpPr>
        <p:spPr>
          <a:xfrm>
            <a:off x="318470" y="4815901"/>
            <a:ext cx="758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1809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EAAC-1390-6F10-C0D0-DD651FF1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AFA77D56-6FF4-FE56-EFA1-19ABA15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Classes</a:t>
            </a:r>
            <a:r>
              <a:rPr lang="es-ES" sz="1800">
                <a:latin typeface="Space Mono"/>
              </a:rPr>
              <a:t>   :  </a:t>
            </a:r>
            <a:r>
              <a:rPr lang="es-ES" sz="1800" err="1">
                <a:latin typeface="Space Mono"/>
              </a:rPr>
              <a:t>Heritage</a:t>
            </a:r>
            <a:r>
              <a:rPr lang="es-ES" sz="1800">
                <a:latin typeface="Space Mono"/>
              </a:rPr>
              <a:t>             </a:t>
            </a:r>
            <a:endParaRPr 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5A2BC-BBC5-EB74-0C6D-E8DA6B2E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4057"/>
            <a:ext cx="8686800" cy="37907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802615-3B39-BC61-0C07-60C0ED89C5E0}"/>
              </a:ext>
            </a:extLst>
          </p:cNvPr>
          <p:cNvSpPr txBox="1"/>
          <p:nvPr/>
        </p:nvSpPr>
        <p:spPr>
          <a:xfrm>
            <a:off x="318470" y="4793041"/>
            <a:ext cx="803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9192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C70A-1002-63DE-0015-5973B7C8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E11E7402-20F4-188B-6050-B92987CEF758}"/>
              </a:ext>
            </a:extLst>
          </p:cNvPr>
          <p:cNvSpPr/>
          <p:nvPr/>
        </p:nvSpPr>
        <p:spPr>
          <a:xfrm>
            <a:off x="4101289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010B09C4-EA8A-1865-04F9-A0027CE0749D}"/>
              </a:ext>
            </a:extLst>
          </p:cNvPr>
          <p:cNvSpPr/>
          <p:nvPr/>
        </p:nvSpPr>
        <p:spPr>
          <a:xfrm>
            <a:off x="7136128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135A37C7-20A4-520C-DE05-F5E5ED7160F4}"/>
              </a:ext>
            </a:extLst>
          </p:cNvPr>
          <p:cNvSpPr/>
          <p:nvPr/>
        </p:nvSpPr>
        <p:spPr>
          <a:xfrm>
            <a:off x="787121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4BE5B7D5-1C12-CE26-12E0-D8D5DCB872F7}"/>
              </a:ext>
            </a:extLst>
          </p:cNvPr>
          <p:cNvSpPr/>
          <p:nvPr/>
        </p:nvSpPr>
        <p:spPr>
          <a:xfrm>
            <a:off x="4150418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12B82210-59A9-F804-E118-4FEEE6171431}"/>
              </a:ext>
            </a:extLst>
          </p:cNvPr>
          <p:cNvSpPr/>
          <p:nvPr/>
        </p:nvSpPr>
        <p:spPr>
          <a:xfrm>
            <a:off x="759468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3989C-B32F-E469-FAC8-591C27FB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31224"/>
            <a:ext cx="7696200" cy="715566"/>
          </a:xfrm>
        </p:spPr>
        <p:txBody>
          <a:bodyPr/>
          <a:lstStyle/>
          <a:p>
            <a:r>
              <a:rPr lang="es-ES">
                <a:latin typeface="Space Mono"/>
              </a:rPr>
              <a:t>SOMMAIRE</a:t>
            </a:r>
            <a:endParaRPr lang="es-E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C2F6D-5A5E-BBE0-E96C-E73F66C38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301" y="2268166"/>
            <a:ext cx="2502199" cy="7058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Raleway"/>
                <a:ea typeface="Roboto"/>
              </a:rPr>
              <a:t>L'utilisation</a:t>
            </a:r>
            <a:r>
              <a:rPr lang="es-ES">
                <a:latin typeface="Raleway"/>
                <a:ea typeface="Roboto"/>
              </a:rPr>
              <a:t> de la Simple and Fast Multimedia Library </a:t>
            </a:r>
            <a:r>
              <a:rPr lang="es-ES" err="1">
                <a:latin typeface="Raleway"/>
                <a:ea typeface="Roboto"/>
              </a:rPr>
              <a:t>pour</a:t>
            </a:r>
            <a:r>
              <a:rPr lang="es-ES">
                <a:latin typeface="Raleway"/>
                <a:ea typeface="Roboto"/>
              </a:rPr>
              <a:t> le </a:t>
            </a:r>
            <a:r>
              <a:rPr lang="es-ES" err="1">
                <a:latin typeface="Raleway"/>
                <a:ea typeface="Roboto"/>
              </a:rPr>
              <a:t>graphisme</a:t>
            </a:r>
            <a:r>
              <a:rPr lang="es-ES">
                <a:latin typeface="Raleway"/>
                <a:ea typeface="Roboto"/>
              </a:rPr>
              <a:t>.</a:t>
            </a:r>
            <a:endParaRPr lang="en-US">
              <a:latin typeface="Raleway"/>
              <a:ea typeface="Roboto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EF32EA7-AA25-B005-AAD9-B3BF818A31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569" y="1878288"/>
            <a:ext cx="238237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SFML</a:t>
            </a:r>
            <a:endParaRPr lang="es-E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F290FC7-7E43-8BFB-1B28-A11C6A15E1F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972" y="1322702"/>
            <a:ext cx="768258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07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D6D2FA-5634-F958-214A-3EDEB307DCB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Raleway"/>
                <a:ea typeface="Roboto"/>
              </a:rPr>
              <a:t>Les </a:t>
            </a:r>
            <a:r>
              <a:rPr lang="es-ES" err="1">
                <a:latin typeface="Raleway"/>
                <a:ea typeface="Roboto"/>
              </a:rPr>
              <a:t>méthodes</a:t>
            </a:r>
            <a:r>
              <a:rPr lang="es-ES">
                <a:latin typeface="Raleway"/>
                <a:ea typeface="Roboto"/>
              </a:rPr>
              <a:t> de </a:t>
            </a:r>
            <a:r>
              <a:rPr lang="es-ES" err="1">
                <a:latin typeface="Raleway"/>
                <a:ea typeface="Roboto"/>
              </a:rPr>
              <a:t>vérification</a:t>
            </a:r>
            <a:r>
              <a:rPr lang="es-ES">
                <a:latin typeface="Raleway"/>
                <a:ea typeface="Roboto"/>
              </a:rPr>
              <a:t>.</a:t>
            </a:r>
            <a:endParaRPr lang="es-ES" err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D23B97-845C-0F71-3B4A-66971C16F70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855403" y="1878288"/>
            <a:ext cx="344241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Tests</a:t>
            </a:r>
            <a:r>
              <a:rPr lang="es-ES">
                <a:latin typeface="Space Mono"/>
                <a:ea typeface="Roboto"/>
              </a:rPr>
              <a:t> et </a:t>
            </a:r>
            <a:r>
              <a:rPr lang="es-ES" err="1">
                <a:latin typeface="Space Mono"/>
                <a:ea typeface="Roboto"/>
              </a:rPr>
              <a:t>Validation</a:t>
            </a:r>
            <a:endParaRPr lang="es-ES" err="1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DCD2941-8BF0-3115-84D0-8310D1B3A9A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175711" y="1322702"/>
            <a:ext cx="718836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08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006A806-815F-E286-94EE-1FFE75AA035F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44577" y="4038514"/>
            <a:ext cx="238237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Raleway"/>
                <a:ea typeface="Roboto"/>
              </a:rPr>
              <a:t>Représentaion</a:t>
            </a:r>
            <a:r>
              <a:rPr lang="es-ES">
                <a:latin typeface="Raleway"/>
                <a:ea typeface="Roboto"/>
              </a:rPr>
              <a:t> </a:t>
            </a:r>
            <a:r>
              <a:rPr lang="es-ES" err="1">
                <a:latin typeface="Raleway"/>
                <a:ea typeface="Roboto"/>
              </a:rPr>
              <a:t>visuelle</a:t>
            </a:r>
            <a:r>
              <a:rPr lang="es-ES">
                <a:latin typeface="Raleway"/>
                <a:ea typeface="Roboto"/>
              </a:rPr>
              <a:t>.</a:t>
            </a:r>
            <a:endParaRPr lang="es-E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CF945DD-D3A9-3119-3418-E21B84050D9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-4301" y="3648636"/>
            <a:ext cx="3258054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Diagrammes</a:t>
            </a:r>
            <a:r>
              <a:rPr lang="es-ES">
                <a:latin typeface="Space Mono"/>
                <a:ea typeface="Roboto"/>
              </a:rPr>
              <a:t> UML</a:t>
            </a:r>
            <a:endParaRPr lang="es-E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F1B08-C7BC-DDC4-EC1A-1AADABA3026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39625" y="3102892"/>
            <a:ext cx="768258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10</a:t>
            </a:r>
            <a:endParaRPr lang="es-ES"/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F01716E1-FAC8-FF91-3BBE-E8F57A3B324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406439" y="2268166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Raleway"/>
                <a:ea typeface="Roboto"/>
              </a:rPr>
              <a:t>Coeur du </a:t>
            </a:r>
            <a:r>
              <a:rPr lang="es-ES" err="1">
                <a:latin typeface="Raleway"/>
                <a:ea typeface="Roboto"/>
              </a:rPr>
              <a:t>code</a:t>
            </a:r>
            <a:r>
              <a:rPr lang="es-ES">
                <a:latin typeface="Raleway"/>
                <a:ea typeface="Roboto"/>
              </a:rPr>
              <a:t>.</a:t>
            </a:r>
            <a:endParaRPr lang="es-ES" err="1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A1BBEE17-ECFB-7CBF-2516-5E7A9962991B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95827" y="1878288"/>
            <a:ext cx="2723426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Space Mono"/>
                <a:ea typeface="Roboto"/>
              </a:rPr>
              <a:t>Implémentation</a:t>
            </a:r>
            <a:endParaRPr lang="es-ES" err="1"/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39E2179D-FF52-DBCA-BABA-D801FD62DBA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7185842" y="1337629"/>
            <a:ext cx="76826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09</a:t>
            </a:r>
            <a:endParaRPr lang="es-ES"/>
          </a:p>
        </p:txBody>
      </p:sp>
      <p:sp>
        <p:nvSpPr>
          <p:cNvPr id="90" name="Marcador de texto 89">
            <a:extLst>
              <a:ext uri="{FF2B5EF4-FFF2-40B4-BE49-F238E27FC236}">
                <a16:creationId xmlns:a16="http://schemas.microsoft.com/office/drawing/2014/main" id="{F3354136-A05A-278D-C30A-784F8241508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393073" y="4038514"/>
            <a:ext cx="2382371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err="1">
                <a:latin typeface="Raleway"/>
                <a:ea typeface="Roboto"/>
              </a:rPr>
              <a:t>Déroulement</a:t>
            </a:r>
            <a:r>
              <a:rPr lang="es-ES">
                <a:latin typeface="Raleway"/>
                <a:ea typeface="Roboto"/>
              </a:rPr>
              <a:t> </a:t>
            </a:r>
            <a:r>
              <a:rPr lang="es-ES" err="1">
                <a:latin typeface="Raleway"/>
                <a:ea typeface="Roboto"/>
              </a:rPr>
              <a:t>logique</a:t>
            </a:r>
            <a:r>
              <a:rPr lang="es-ES">
                <a:latin typeface="Raleway"/>
                <a:ea typeface="Roboto"/>
              </a:rPr>
              <a:t> et </a:t>
            </a:r>
            <a:r>
              <a:rPr lang="es-ES" err="1">
                <a:latin typeface="Raleway"/>
                <a:ea typeface="Roboto"/>
              </a:rPr>
              <a:t>Démonsration</a:t>
            </a:r>
            <a:endParaRPr lang="es-ES" err="1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6C90CCD5-51F2-4083-436E-1087ADA7FA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098106" y="3648636"/>
            <a:ext cx="3036829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Flux </a:t>
            </a:r>
            <a:r>
              <a:rPr lang="es-ES" err="1">
                <a:latin typeface="Space Mono"/>
                <a:ea typeface="Roboto"/>
              </a:rPr>
              <a:t>d'Exécution</a:t>
            </a:r>
            <a:endParaRPr lang="es-ES" err="1"/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7FC77625-87A9-D02E-40A2-B45C44889537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200129" y="3098134"/>
            <a:ext cx="768260" cy="392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11</a:t>
            </a:r>
            <a:endParaRPr lang="es-ES" err="1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2331959D-9689-C35E-2D10-399E7C22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1CCB9655-1380-8A17-BEC4-3C8ED07BD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7DB16F22-7362-FDA4-4544-24C0F1DDD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492165" y="-410625"/>
            <a:ext cx="1413641" cy="2201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7555C-C5EA-757F-B0D1-5B9FF86F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3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A391CA-6FAE-DCC8-469B-B496063F6176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5" name="Rectángulo 218">
            <a:extLst>
              <a:ext uri="{FF2B5EF4-FFF2-40B4-BE49-F238E27FC236}">
                <a16:creationId xmlns:a16="http://schemas.microsoft.com/office/drawing/2014/main" id="{DEED9008-1E48-87E7-3E5F-B17F135389A8}"/>
              </a:ext>
            </a:extLst>
          </p:cNvPr>
          <p:cNvSpPr/>
          <p:nvPr/>
        </p:nvSpPr>
        <p:spPr>
          <a:xfrm>
            <a:off x="7221550" y="3049041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12">
            <a:extLst>
              <a:ext uri="{FF2B5EF4-FFF2-40B4-BE49-F238E27FC236}">
                <a16:creationId xmlns:a16="http://schemas.microsoft.com/office/drawing/2014/main" id="{9065ABC4-F8C1-AD96-26A4-49941BF54E14}"/>
              </a:ext>
            </a:extLst>
          </p:cNvPr>
          <p:cNvSpPr txBox="1">
            <a:spLocks/>
          </p:cNvSpPr>
          <p:nvPr/>
        </p:nvSpPr>
        <p:spPr>
          <a:xfrm>
            <a:off x="6169238" y="3630947"/>
            <a:ext cx="3036829" cy="392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latin typeface="Space Mono"/>
                <a:ea typeface="Roboto"/>
              </a:rPr>
              <a:t>Conclusion</a:t>
            </a:r>
            <a:endParaRPr lang="es-ES" dirty="0" err="1"/>
          </a:p>
        </p:txBody>
      </p:sp>
      <p:sp>
        <p:nvSpPr>
          <p:cNvPr id="12" name="Marcador de texto 113">
            <a:extLst>
              <a:ext uri="{FF2B5EF4-FFF2-40B4-BE49-F238E27FC236}">
                <a16:creationId xmlns:a16="http://schemas.microsoft.com/office/drawing/2014/main" id="{3F3538BC-AF24-FA88-CADA-783E192A3543}"/>
              </a:ext>
            </a:extLst>
          </p:cNvPr>
          <p:cNvSpPr txBox="1">
            <a:spLocks/>
          </p:cNvSpPr>
          <p:nvPr/>
        </p:nvSpPr>
        <p:spPr>
          <a:xfrm>
            <a:off x="7271261" y="3080445"/>
            <a:ext cx="768260" cy="392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Space Mono"/>
                <a:ea typeface="Roboto"/>
              </a:rPr>
              <a:t>12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91611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9" grpId="0" animBg="1"/>
      <p:bldP spid="21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32" grpId="0" build="p"/>
      <p:bldP spid="33" grpId="0" build="p"/>
      <p:bldP spid="34" grpId="0" build="p"/>
      <p:bldP spid="132" grpId="0" build="p"/>
      <p:bldP spid="110" grpId="0" build="p"/>
      <p:bldP spid="111" grpId="0" build="p"/>
      <p:bldP spid="90" grpId="0" build="p"/>
      <p:bldP spid="113" grpId="0" build="p"/>
      <p:bldP spid="114" grpId="0" build="p"/>
      <p:bldP spid="5" grpId="0" animBg="1"/>
      <p:bldP spid="10" grpId="0" build="p"/>
      <p:bldP spid="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60CC-299D-C79D-FEB3-E6D27861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D69C4CA-4C69-AEA9-90DE-10354C3F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Classes</a:t>
            </a:r>
            <a:r>
              <a:rPr lang="es-ES" sz="1800">
                <a:latin typeface="Space Mono"/>
              </a:rPr>
              <a:t>   :  </a:t>
            </a:r>
            <a:r>
              <a:rPr lang="es-ES" sz="1800" err="1">
                <a:latin typeface="Space Mono"/>
              </a:rPr>
              <a:t>Composition</a:t>
            </a:r>
            <a:endParaRPr lang="es-ES" sz="180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2CAEE-6926-1CDC-7023-A98DB544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8" y="1082040"/>
            <a:ext cx="7896225" cy="36347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9880B59-E0E0-DE37-BDE8-5C444A0F4F13}"/>
              </a:ext>
            </a:extLst>
          </p:cNvPr>
          <p:cNvSpPr txBox="1"/>
          <p:nvPr/>
        </p:nvSpPr>
        <p:spPr>
          <a:xfrm>
            <a:off x="318470" y="4815901"/>
            <a:ext cx="849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870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00C11-3370-21A8-F858-DC508090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5E8BC06-C810-273A-6AC3-B3B4298C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Classes</a:t>
            </a:r>
            <a:r>
              <a:rPr lang="es-ES" sz="1800">
                <a:latin typeface="Space Mono"/>
              </a:rPr>
              <a:t>   :  </a:t>
            </a:r>
            <a:r>
              <a:rPr lang="es-ES" sz="1800" err="1">
                <a:latin typeface="Space Mono"/>
              </a:rPr>
              <a:t>Association</a:t>
            </a:r>
            <a:r>
              <a:rPr lang="es-ES" sz="1800">
                <a:latin typeface="Space Mono"/>
              </a:rPr>
              <a:t> </a:t>
            </a:r>
            <a:endParaRPr lang="es-ES" sz="180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3E7DC-C41C-9759-88D9-80254237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667707"/>
            <a:ext cx="7452360" cy="18080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F972B9-A12C-3009-DAF2-F09678F7B078}"/>
              </a:ext>
            </a:extLst>
          </p:cNvPr>
          <p:cNvSpPr txBox="1"/>
          <p:nvPr/>
        </p:nvSpPr>
        <p:spPr>
          <a:xfrm>
            <a:off x="318470" y="4815901"/>
            <a:ext cx="666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94246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33DC-48EA-B48F-052B-234D7563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8CC6FA8-1119-3F98-0B91-31DFA36B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Classes</a:t>
            </a:r>
            <a:r>
              <a:rPr lang="es-ES" sz="1800">
                <a:latin typeface="Space Mono"/>
              </a:rPr>
              <a:t>   :  </a:t>
            </a:r>
            <a:r>
              <a:rPr lang="es-ES" sz="1800" err="1">
                <a:latin typeface="Space Mono"/>
              </a:rPr>
              <a:t>Agregation</a:t>
            </a:r>
            <a:r>
              <a:rPr lang="es-ES" sz="1800">
                <a:latin typeface="Space Mono"/>
              </a:rPr>
              <a:t> </a:t>
            </a:r>
            <a:endParaRPr lang="es-ES" sz="180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3F1EF-3CF7-FA31-530D-B7F6174E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467106"/>
            <a:ext cx="7894320" cy="25902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2A4B355-0AC1-8A32-9207-EDBD5194C703}"/>
              </a:ext>
            </a:extLst>
          </p:cNvPr>
          <p:cNvSpPr txBox="1"/>
          <p:nvPr/>
        </p:nvSpPr>
        <p:spPr>
          <a:xfrm>
            <a:off x="318470" y="4815901"/>
            <a:ext cx="735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9639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1D7E-4C13-4E91-5747-D31CF12F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4F064C-09E3-F49D-8F12-F0B32D7A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800" err="1">
                <a:latin typeface="Space Mono"/>
              </a:rPr>
              <a:t>Séquence</a:t>
            </a:r>
            <a:r>
              <a:rPr lang="es-ES" sz="1800">
                <a:latin typeface="Space Mono"/>
              </a:rPr>
              <a:t> :   </a:t>
            </a:r>
            <a:endParaRPr lang="es-ES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1DADE-0741-718A-0FF5-91C0E14F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53" y="279534"/>
            <a:ext cx="3732994" cy="4587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1D512-2DDD-E80D-BC0D-2C010C05F28D}"/>
              </a:ext>
            </a:extLst>
          </p:cNvPr>
          <p:cNvSpPr txBox="1"/>
          <p:nvPr/>
        </p:nvSpPr>
        <p:spPr>
          <a:xfrm>
            <a:off x="724296" y="1287780"/>
            <a:ext cx="31542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>
                <a:solidFill>
                  <a:schemeClr val="bg1"/>
                </a:solidFill>
                <a:latin typeface="Space Mono"/>
                <a:ea typeface="+mj-ea"/>
                <a:cs typeface="+mj-cs"/>
              </a:rPr>
              <a:t>Un diagramme de séquence UML montre comment un ensemble d'objets interagissent dans un processus au fil du temps.</a:t>
            </a:r>
            <a:endParaRPr lang="en-US" sz="24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3EF895-FFDE-5931-9040-C91FAF8B7251}"/>
              </a:ext>
            </a:extLst>
          </p:cNvPr>
          <p:cNvSpPr txBox="1"/>
          <p:nvPr/>
        </p:nvSpPr>
        <p:spPr>
          <a:xfrm>
            <a:off x="318470" y="4869241"/>
            <a:ext cx="651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9071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4F9CC-1A56-45D5-CAB1-ED394068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4D9CB87-3EB2-731E-F00C-6C844930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10</a:t>
            </a:r>
            <a:r>
              <a:rPr lang="es-ES">
                <a:latin typeface="Space Mono"/>
              </a:rPr>
              <a:t>.</a:t>
            </a:r>
            <a:r>
              <a:rPr lang="es-ES" sz="1400">
                <a:latin typeface="Space Mono"/>
              </a:rPr>
              <a:t>Diagrammes</a:t>
            </a:r>
            <a:r>
              <a:rPr lang="es-ES">
                <a:latin typeface="Space Mono"/>
              </a:rPr>
              <a:t> </a:t>
            </a:r>
            <a:r>
              <a:rPr lang="es-ES" sz="1200">
                <a:latin typeface="Space Mono"/>
              </a:rPr>
              <a:t>UML: </a:t>
            </a:r>
            <a:r>
              <a:rPr lang="es-ES" sz="1200" err="1">
                <a:latin typeface="Space Mono"/>
              </a:rPr>
              <a:t>Activite</a:t>
            </a:r>
            <a:r>
              <a:rPr lang="es-ES" sz="1800">
                <a:latin typeface="Space Mono"/>
              </a:rPr>
              <a:t>:   </a:t>
            </a:r>
            <a:endParaRPr lang="es-E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906BA-D410-AA2E-5D58-8B565EF4275F}"/>
              </a:ext>
            </a:extLst>
          </p:cNvPr>
          <p:cNvSpPr txBox="1"/>
          <p:nvPr/>
        </p:nvSpPr>
        <p:spPr>
          <a:xfrm>
            <a:off x="724296" y="1287780"/>
            <a:ext cx="315428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000">
                <a:solidFill>
                  <a:schemeClr val="bg1"/>
                </a:solidFill>
                <a:latin typeface="Space Mono"/>
                <a:ea typeface="+mn-lt"/>
                <a:cs typeface="+mn-lt"/>
              </a:rPr>
              <a:t>Le diagramme d'activité est un diagramme comportemental d'UML, permettant de représenter le déclenchement d'événements en fonction des états du système et de modéliser des comportements </a:t>
            </a:r>
            <a:r>
              <a:rPr lang="fr" sz="2000" err="1">
                <a:solidFill>
                  <a:schemeClr val="bg1"/>
                </a:solidFill>
                <a:latin typeface="Space Mono"/>
                <a:ea typeface="+mn-lt"/>
                <a:cs typeface="+mn-lt"/>
              </a:rPr>
              <a:t>parallélisables</a:t>
            </a:r>
            <a:endParaRPr lang="en-US" sz="1200">
              <a:solidFill>
                <a:schemeClr val="bg1"/>
              </a:solidFill>
              <a:latin typeface="Space Mono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D0F44-616A-3BBE-9361-EC41311D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796" y="112519"/>
            <a:ext cx="3660888" cy="49149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E9CA5C-4F3B-CCAD-A2B0-188F5ED6E8AA}"/>
              </a:ext>
            </a:extLst>
          </p:cNvPr>
          <p:cNvSpPr txBox="1"/>
          <p:nvPr/>
        </p:nvSpPr>
        <p:spPr>
          <a:xfrm>
            <a:off x="318470" y="4815901"/>
            <a:ext cx="712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3547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77A8-31B1-FC5C-7D04-38A1C89C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BCE9C1C-70EE-9507-A677-1C55D123F878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E4A7FE-CF40-3450-7C36-4A862240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>
                <a:latin typeface="Space Mono"/>
              </a:rPr>
              <a:t>Flux </a:t>
            </a:r>
            <a:r>
              <a:rPr lang="es-ES" err="1">
                <a:latin typeface="Space Mono"/>
              </a:rPr>
              <a:t>d'Exécution</a:t>
            </a:r>
            <a:endParaRPr lang="en-US" err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37A32D-DDC7-8896-5D6F-5BC63ECFC45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11</a:t>
            </a:r>
            <a:endParaRPr lang="es-E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9C581DFF-AAC7-9105-461A-AA1503FB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916F70D-712B-4873-10B5-1729022A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36E5A7AF-99E2-4FDD-0276-48C6748B2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C858A016-1001-AA1A-C492-90053983A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7A9664-192C-7114-0CD3-38A39F753D94}"/>
              </a:ext>
            </a:extLst>
          </p:cNvPr>
          <p:cNvSpPr txBox="1"/>
          <p:nvPr/>
        </p:nvSpPr>
        <p:spPr>
          <a:xfrm>
            <a:off x="318470" y="4815901"/>
            <a:ext cx="697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406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7F8E-41DD-ED68-8C03-6AADA25A2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56AE071-7479-EBD7-D726-D5FF2B6E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47"/>
            <a:ext cx="7696200" cy="648552"/>
          </a:xfrm>
        </p:spPr>
        <p:txBody>
          <a:bodyPr/>
          <a:lstStyle/>
          <a:p>
            <a:pPr algn="l"/>
            <a:r>
              <a:rPr lang="es-ES" sz="2400">
                <a:latin typeface="Space Mono"/>
              </a:rPr>
              <a:t>11</a:t>
            </a:r>
            <a:r>
              <a:rPr lang="es-ES">
                <a:latin typeface="Space Mono"/>
              </a:rPr>
              <a:t>.</a:t>
            </a:r>
            <a:r>
              <a:rPr lang="es-ES" sz="2400">
                <a:latin typeface="Space Mono"/>
              </a:rPr>
              <a:t>Flux </a:t>
            </a:r>
            <a:r>
              <a:rPr lang="es-ES" sz="2400" err="1">
                <a:latin typeface="Space Mono"/>
              </a:rPr>
              <a:t>d'Exécu</a:t>
            </a:r>
            <a:r>
              <a:rPr lang="es-ES" sz="2000" err="1">
                <a:latin typeface="Space Mono"/>
              </a:rPr>
              <a:t>tion</a:t>
            </a:r>
            <a:r>
              <a:rPr lang="es-ES" sz="1800">
                <a:latin typeface="Space Mono"/>
              </a:rPr>
              <a:t>:   </a:t>
            </a:r>
            <a:endParaRPr lang="es-E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3D8AD-4C6C-8922-B1C3-50312B6D8146}"/>
              </a:ext>
            </a:extLst>
          </p:cNvPr>
          <p:cNvSpPr txBox="1"/>
          <p:nvPr/>
        </p:nvSpPr>
        <p:spPr>
          <a:xfrm>
            <a:off x="724296" y="1063262"/>
            <a:ext cx="315428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D4D4D4"/>
                </a:solidFill>
                <a:ea typeface="+mn-lt"/>
                <a:cs typeface="+mn-lt"/>
              </a:rPr>
              <a:t>Flux d'exécution :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1. L'application charge une grille initiale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2. Pour chaque cellule, le programme compte les voisins vivants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3. Les règles de Conway déterminent l'état futur de chaque cellule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br>
              <a:rPr lang="fr" sz="1600">
                <a:solidFill>
                  <a:srgbClr val="D4D4D4"/>
                </a:solidFill>
                <a:ea typeface="+mn-lt"/>
                <a:cs typeface="+mn-lt"/>
              </a:rPr>
            </a:b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85605-32BC-4469-6911-E723CB97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4" y="3375633"/>
            <a:ext cx="8253351" cy="122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86791-A7FD-4F27-79B4-FCB42E2E739E}"/>
              </a:ext>
            </a:extLst>
          </p:cNvPr>
          <p:cNvSpPr txBox="1"/>
          <p:nvPr/>
        </p:nvSpPr>
        <p:spPr>
          <a:xfrm>
            <a:off x="4390802" y="1063261"/>
            <a:ext cx="315428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4. Toutes les cellules sont mises à jour simultanément (double </a:t>
            </a:r>
            <a:r>
              <a:rPr lang="fr" sz="1600" err="1">
                <a:solidFill>
                  <a:srgbClr val="D4D4D4"/>
                </a:solidFill>
                <a:ea typeface="+mn-lt"/>
                <a:cs typeface="+mn-lt"/>
              </a:rPr>
              <a:t>buffering</a:t>
            </a:r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)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5. La grille est affichée à l'écran</a:t>
            </a: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  <a:p>
            <a:r>
              <a:rPr lang="fr" sz="1600">
                <a:solidFill>
                  <a:srgbClr val="D4D4D4"/>
                </a:solidFill>
                <a:ea typeface="+mn-lt"/>
                <a:cs typeface="+mn-lt"/>
              </a:rPr>
              <a:t> 6. Le cycle recommence jusqu'à l'arrêt</a:t>
            </a:r>
            <a:br>
              <a:rPr lang="fr" sz="1600">
                <a:solidFill>
                  <a:srgbClr val="D4D4D4"/>
                </a:solidFill>
                <a:ea typeface="+mn-lt"/>
                <a:cs typeface="+mn-lt"/>
              </a:rPr>
            </a:br>
            <a:endParaRPr lang="fr" sz="4000">
              <a:solidFill>
                <a:srgbClr val="D4D4D4"/>
              </a:solidFill>
              <a:ea typeface="+mn-lt"/>
              <a:cs typeface="+mn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CD7F22-5F9F-7CE2-6E85-2FF5E16BFA72}"/>
              </a:ext>
            </a:extLst>
          </p:cNvPr>
          <p:cNvSpPr txBox="1"/>
          <p:nvPr/>
        </p:nvSpPr>
        <p:spPr>
          <a:xfrm>
            <a:off x="318470" y="4815901"/>
            <a:ext cx="819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8531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7496250-6AF7-8152-A9C6-C53FD52F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110696"/>
            <a:ext cx="7696200" cy="922389"/>
          </a:xfrm>
        </p:spPr>
        <p:txBody>
          <a:bodyPr/>
          <a:lstStyle/>
          <a:p>
            <a:r>
              <a:rPr lang="es-ES" err="1">
                <a:latin typeface="Space Mono"/>
              </a:rPr>
              <a:t>Conclusion</a:t>
            </a:r>
            <a:endParaRPr lang="fr-FR" err="1"/>
          </a:p>
        </p:txBody>
      </p:sp>
      <p:pic>
        <p:nvPicPr>
          <p:cNvPr id="10" name="Imagen 36" descr="Forma&#10;&#10;Descripción generada automáticamente">
            <a:extLst>
              <a:ext uri="{FF2B5EF4-FFF2-40B4-BE49-F238E27FC236}">
                <a16:creationId xmlns:a16="http://schemas.microsoft.com/office/drawing/2014/main" id="{A98F9B60-8FE1-0D25-83BE-95C59F2ED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12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B3D68890-066C-147D-C4B6-E035596B6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14" name="Imagen 33">
            <a:extLst>
              <a:ext uri="{FF2B5EF4-FFF2-40B4-BE49-F238E27FC236}">
                <a16:creationId xmlns:a16="http://schemas.microsoft.com/office/drawing/2014/main" id="{D5296159-3750-C831-B4B8-36500D099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43D17C4-153C-BC8B-A1B5-CED1C3BCEA3C}"/>
              </a:ext>
            </a:extLst>
          </p:cNvPr>
          <p:cNvSpPr txBox="1"/>
          <p:nvPr/>
        </p:nvSpPr>
        <p:spPr>
          <a:xfrm>
            <a:off x="318470" y="4815901"/>
            <a:ext cx="834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37</a:t>
            </a:r>
          </a:p>
        </p:txBody>
      </p:sp>
      <p:sp>
        <p:nvSpPr>
          <p:cNvPr id="4" name="Rectángulo 10">
            <a:extLst>
              <a:ext uri="{FF2B5EF4-FFF2-40B4-BE49-F238E27FC236}">
                <a16:creationId xmlns:a16="http://schemas.microsoft.com/office/drawing/2014/main" id="{922BB699-6DE1-C050-8475-38AF4EF20E9F}"/>
              </a:ext>
            </a:extLst>
          </p:cNvPr>
          <p:cNvSpPr/>
          <p:nvPr/>
        </p:nvSpPr>
        <p:spPr>
          <a:xfrm>
            <a:off x="3821717" y="1276523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D4DC449-F1E5-81BF-6EEF-2DC4D523DBCB}"/>
              </a:ext>
            </a:extLst>
          </p:cNvPr>
          <p:cNvSpPr txBox="1">
            <a:spLocks/>
          </p:cNvSpPr>
          <p:nvPr/>
        </p:nvSpPr>
        <p:spPr>
          <a:xfrm>
            <a:off x="3791557" y="1405160"/>
            <a:ext cx="1465634" cy="729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5000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Space Mono"/>
                <a:ea typeface="Roboto"/>
              </a:rPr>
              <a:t>12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7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55F6-9941-9C38-B191-8E5BFEA73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278AE0A-50C0-E5AD-C117-651C2C39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/>
          <a:lstStyle/>
          <a:p>
            <a:r>
              <a:rPr lang="es-ES">
                <a:latin typeface="Space Mono"/>
              </a:rPr>
              <a:t>Merci de </a:t>
            </a:r>
            <a:r>
              <a:rPr lang="es-ES" err="1">
                <a:latin typeface="Space Mono"/>
              </a:rPr>
              <a:t>votre</a:t>
            </a:r>
            <a:r>
              <a:rPr lang="es-ES">
                <a:latin typeface="Space Mono"/>
              </a:rPr>
              <a:t> </a:t>
            </a:r>
            <a:r>
              <a:rPr lang="es-ES" err="1">
                <a:latin typeface="Space Mono"/>
              </a:rPr>
              <a:t>attention</a:t>
            </a:r>
            <a:r>
              <a:rPr lang="es-ES">
                <a:latin typeface="Space Mono"/>
              </a:rPr>
              <a:t> !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F776520-A843-F7ED-D1C4-3C492D960FF2}"/>
              </a:ext>
            </a:extLst>
          </p:cNvPr>
          <p:cNvSpPr txBox="1">
            <a:spLocks/>
          </p:cNvSpPr>
          <p:nvPr/>
        </p:nvSpPr>
        <p:spPr>
          <a:xfrm>
            <a:off x="3003843" y="1764819"/>
            <a:ext cx="5252226" cy="183409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>
                <a:latin typeface="Raleway"/>
                <a:ea typeface="Roboto"/>
              </a:rPr>
              <a:t>Nous </a:t>
            </a:r>
            <a:r>
              <a:rPr lang="en-US" sz="3600" err="1">
                <a:latin typeface="Raleway"/>
                <a:ea typeface="Roboto"/>
              </a:rPr>
              <a:t>sommes</a:t>
            </a:r>
            <a:r>
              <a:rPr lang="en-US" sz="3600">
                <a:latin typeface="Raleway"/>
                <a:ea typeface="Roboto"/>
              </a:rPr>
              <a:t> </a:t>
            </a:r>
            <a:r>
              <a:rPr lang="en-US" sz="3600" err="1">
                <a:latin typeface="Raleway"/>
                <a:ea typeface="Roboto"/>
              </a:rPr>
              <a:t>maintenant</a:t>
            </a:r>
            <a:r>
              <a:rPr lang="en-US" sz="3600">
                <a:latin typeface="Raleway"/>
                <a:ea typeface="Roboto"/>
              </a:rPr>
              <a:t> </a:t>
            </a:r>
            <a:r>
              <a:rPr lang="en-US" sz="3600" err="1">
                <a:latin typeface="Raleway"/>
                <a:ea typeface="Roboto"/>
              </a:rPr>
              <a:t>ouverts</a:t>
            </a:r>
            <a:r>
              <a:rPr lang="en-US" sz="3600">
                <a:latin typeface="Raleway"/>
                <a:ea typeface="Roboto"/>
              </a:rPr>
              <a:t> à </a:t>
            </a:r>
            <a:r>
              <a:rPr lang="en-US" sz="3600" err="1">
                <a:latin typeface="Raleway"/>
                <a:ea typeface="Roboto"/>
              </a:rPr>
              <a:t>vos</a:t>
            </a:r>
            <a:r>
              <a:rPr lang="en-US" sz="3600">
                <a:latin typeface="Raleway"/>
                <a:ea typeface="Roboto"/>
              </a:rPr>
              <a:t> questions.</a:t>
            </a:r>
          </a:p>
          <a:p>
            <a:pPr marL="0" indent="0" algn="ctr">
              <a:buNone/>
            </a:pPr>
            <a:endParaRPr lang="en-US" sz="4000"/>
          </a:p>
        </p:txBody>
      </p:sp>
      <p:pic>
        <p:nvPicPr>
          <p:cNvPr id="10" name="Imagen 36" descr="Forma&#10;&#10;Descripción generada automáticamente">
            <a:extLst>
              <a:ext uri="{FF2B5EF4-FFF2-40B4-BE49-F238E27FC236}">
                <a16:creationId xmlns:a16="http://schemas.microsoft.com/office/drawing/2014/main" id="{9872E24F-A775-7BA7-0B22-BAB58967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12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54D088C-9C01-0A82-DB18-4BD1CA85A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14" name="Imagen 33">
            <a:extLst>
              <a:ext uri="{FF2B5EF4-FFF2-40B4-BE49-F238E27FC236}">
                <a16:creationId xmlns:a16="http://schemas.microsoft.com/office/drawing/2014/main" id="{A6DAE0E7-6535-BF7D-BD42-1BC6DC81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6A5868-4FE9-3FF2-C8E5-55E354489FD8}"/>
              </a:ext>
            </a:extLst>
          </p:cNvPr>
          <p:cNvSpPr txBox="1"/>
          <p:nvPr/>
        </p:nvSpPr>
        <p:spPr>
          <a:xfrm>
            <a:off x="318470" y="4815901"/>
            <a:ext cx="834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2356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B7D4-382C-0A86-C43C-B9B34AAD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17D536E-D052-DFD6-0627-21667449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/>
          <a:lstStyle/>
          <a:p>
            <a:r>
              <a:rPr lang="es-ES" err="1">
                <a:latin typeface="Space Mono"/>
              </a:rPr>
              <a:t>Sources</a:t>
            </a:r>
            <a:endParaRPr lang="es-ES" err="1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27A8843-72DF-5A2A-0E3C-3AF4BA6C8E84}"/>
              </a:ext>
            </a:extLst>
          </p:cNvPr>
          <p:cNvSpPr txBox="1">
            <a:spLocks/>
          </p:cNvSpPr>
          <p:nvPr/>
        </p:nvSpPr>
        <p:spPr>
          <a:xfrm>
            <a:off x="2647584" y="1764819"/>
            <a:ext cx="5608485" cy="31478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Raleway"/>
                <a:ea typeface="Roboto"/>
                <a:hlinkClick r:id="rId2"/>
              </a:rPr>
              <a:t>Documentation </a:t>
            </a:r>
            <a:r>
              <a:rPr lang="en-US" sz="2000" err="1">
                <a:latin typeface="Raleway"/>
                <a:ea typeface="Roboto"/>
                <a:hlinkClick r:id="rId2"/>
              </a:rPr>
              <a:t>officielle</a:t>
            </a:r>
            <a:r>
              <a:rPr lang="en-US" sz="2000">
                <a:latin typeface="Raleway"/>
                <a:ea typeface="Roboto"/>
                <a:hlinkClick r:id="rId2"/>
              </a:rPr>
              <a:t> SFML</a:t>
            </a:r>
            <a:endParaRPr lang="en-US" sz="700"/>
          </a:p>
          <a:p>
            <a:r>
              <a:rPr lang="en-US" sz="2000" err="1">
                <a:latin typeface="Raleway"/>
                <a:ea typeface="Roboto"/>
                <a:hlinkClick r:id="rId3"/>
              </a:rPr>
              <a:t>Tutoriels</a:t>
            </a:r>
            <a:r>
              <a:rPr lang="en-US" sz="2000">
                <a:latin typeface="Raleway"/>
                <a:ea typeface="Roboto"/>
                <a:hlinkClick r:id="rId3"/>
              </a:rPr>
              <a:t> SFML</a:t>
            </a:r>
            <a:endParaRPr lang="en-US" sz="2000"/>
          </a:p>
          <a:p>
            <a:r>
              <a:rPr lang="en-US" sz="2000" u="sng">
                <a:latin typeface="Raleway"/>
                <a:ea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 Les principes SOLID</a:t>
            </a:r>
            <a:endParaRPr lang="en-US" sz="2000" u="sng"/>
          </a:p>
          <a:p>
            <a:r>
              <a:rPr lang="en-US" sz="2000">
                <a:latin typeface="Raleway"/>
                <a:ea typeface="Roboto"/>
                <a:hlinkClick r:id="rId5"/>
              </a:rPr>
              <a:t>documentation complète et à jour de C++</a:t>
            </a:r>
            <a:endParaRPr lang="en-US" sz="2000" u="sng">
              <a:latin typeface="Raleway"/>
              <a:ea typeface="Roboto"/>
            </a:endParaRPr>
          </a:p>
          <a:p>
            <a:r>
              <a:rPr lang="en-US" sz="2000" u="sng">
                <a:latin typeface="Raleway"/>
                <a:ea typeface="Roboto"/>
              </a:rPr>
              <a:t>Universalis.fr</a:t>
            </a:r>
            <a:endParaRPr lang="en-US" sz="2000" u="sng"/>
          </a:p>
          <a:p>
            <a:r>
              <a:rPr lang="en-US" sz="2000" u="sng" err="1">
                <a:latin typeface="Raleway"/>
                <a:ea typeface="Roboto"/>
              </a:rPr>
              <a:t>Github</a:t>
            </a:r>
            <a:endParaRPr lang="en-US" sz="2000" u="sng" err="1"/>
          </a:p>
          <a:p>
            <a:r>
              <a:rPr lang="en-US" sz="2000">
                <a:latin typeface="Raleway"/>
                <a:ea typeface="Roboto"/>
                <a:hlinkClick r:id="rId6"/>
              </a:rPr>
              <a:t>Jeu de la Vie</a:t>
            </a:r>
            <a:endParaRPr lang="en-US" sz="2000" u="sng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10" name="Imagen 36" descr="Forma&#10;&#10;Descripción generada automáticamente">
            <a:extLst>
              <a:ext uri="{FF2B5EF4-FFF2-40B4-BE49-F238E27FC236}">
                <a16:creationId xmlns:a16="http://schemas.microsoft.com/office/drawing/2014/main" id="{1CF4AA41-04C4-431E-8891-53C583A86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12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B1066A-CA80-5ACA-4B57-EBAF59F65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14" name="Imagen 33">
            <a:extLst>
              <a:ext uri="{FF2B5EF4-FFF2-40B4-BE49-F238E27FC236}">
                <a16:creationId xmlns:a16="http://schemas.microsoft.com/office/drawing/2014/main" id="{999DC5C2-CB5A-3553-F269-9EAF1CD4F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1F5F892-A7B1-C9DD-B94F-30595CB2BF16}"/>
              </a:ext>
            </a:extLst>
          </p:cNvPr>
          <p:cNvSpPr txBox="1"/>
          <p:nvPr/>
        </p:nvSpPr>
        <p:spPr>
          <a:xfrm>
            <a:off x="318470" y="4815901"/>
            <a:ext cx="834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3586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>
                <a:latin typeface="Space Mono"/>
              </a:rPr>
              <a:t>CONTEXT DU PROJET</a:t>
            </a:r>
            <a:endParaRPr lang="en-US">
              <a:latin typeface="Space Mono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/>
              <a:t>01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06B045A-6498-D388-2831-0176E40CFFC2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4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163" y="2314636"/>
            <a:ext cx="4839191" cy="2018317"/>
          </a:xfrm>
        </p:spPr>
        <p:txBody>
          <a:bodyPr anchor="ctr">
            <a:noAutofit/>
          </a:bodyPr>
          <a:lstStyle/>
          <a:p>
            <a:r>
              <a:rPr lang="en-US" sz="1800">
                <a:latin typeface="Raleway"/>
                <a:ea typeface="Roboto"/>
              </a:rPr>
              <a:t>Ce </a:t>
            </a:r>
            <a:r>
              <a:rPr lang="en-US" sz="1800" err="1">
                <a:latin typeface="Raleway"/>
                <a:ea typeface="Roboto"/>
              </a:rPr>
              <a:t>projet</a:t>
            </a:r>
            <a:r>
              <a:rPr lang="en-US" sz="1800">
                <a:latin typeface="Raleway"/>
                <a:ea typeface="Roboto"/>
              </a:rPr>
              <a:t> se </a:t>
            </a:r>
            <a:r>
              <a:rPr lang="en-US" sz="1800" err="1">
                <a:latin typeface="Raleway"/>
                <a:ea typeface="Roboto"/>
              </a:rPr>
              <a:t>concentre</a:t>
            </a:r>
            <a:r>
              <a:rPr lang="en-US" sz="1800">
                <a:latin typeface="Raleway"/>
                <a:ea typeface="Roboto"/>
              </a:rPr>
              <a:t> sur </a:t>
            </a:r>
            <a:r>
              <a:rPr lang="en-US" sz="1800" err="1">
                <a:latin typeface="Raleway"/>
                <a:ea typeface="Roboto"/>
              </a:rPr>
              <a:t>l'implémentation</a:t>
            </a:r>
            <a:r>
              <a:rPr lang="en-US" sz="1800">
                <a:latin typeface="Raleway"/>
                <a:ea typeface="Roboto"/>
              </a:rPr>
              <a:t> du Jeu de la Vie de Conway, un automate </a:t>
            </a:r>
            <a:r>
              <a:rPr lang="en-US" sz="1800" err="1">
                <a:latin typeface="Raleway"/>
                <a:ea typeface="Roboto"/>
              </a:rPr>
              <a:t>cellulaire</a:t>
            </a:r>
            <a:r>
              <a:rPr lang="en-US" sz="1800">
                <a:latin typeface="Raleway"/>
                <a:ea typeface="Roboto"/>
              </a:rPr>
              <a:t> </a:t>
            </a:r>
            <a:r>
              <a:rPr lang="en-US" sz="1800" err="1">
                <a:latin typeface="Raleway"/>
                <a:ea typeface="Roboto"/>
              </a:rPr>
              <a:t>fascinant</a:t>
            </a:r>
            <a:r>
              <a:rPr lang="en-US" sz="1800">
                <a:latin typeface="Raleway"/>
                <a:ea typeface="Roboto"/>
              </a:rPr>
              <a:t> qui </a:t>
            </a:r>
            <a:r>
              <a:rPr lang="en-US" sz="1800" err="1">
                <a:latin typeface="Raleway"/>
                <a:ea typeface="Roboto"/>
              </a:rPr>
              <a:t>illustre</a:t>
            </a:r>
            <a:r>
              <a:rPr lang="en-US" sz="1800">
                <a:latin typeface="Raleway"/>
                <a:ea typeface="Roboto"/>
              </a:rPr>
              <a:t> des </a:t>
            </a:r>
            <a:r>
              <a:rPr lang="en-US" sz="1800" err="1">
                <a:latin typeface="Raleway"/>
                <a:ea typeface="Roboto"/>
              </a:rPr>
              <a:t>comportements</a:t>
            </a:r>
            <a:r>
              <a:rPr lang="en-US" sz="1800">
                <a:latin typeface="Raleway"/>
                <a:ea typeface="Roboto"/>
              </a:rPr>
              <a:t> complexes à </a:t>
            </a:r>
            <a:r>
              <a:rPr lang="en-US" sz="1800" err="1">
                <a:latin typeface="Raleway"/>
                <a:ea typeface="Roboto"/>
              </a:rPr>
              <a:t>partir</a:t>
            </a:r>
            <a:r>
              <a:rPr lang="en-US" sz="1800">
                <a:latin typeface="Raleway"/>
                <a:ea typeface="Roboto"/>
              </a:rPr>
              <a:t> de </a:t>
            </a:r>
            <a:r>
              <a:rPr lang="en-US" sz="1800" err="1">
                <a:latin typeface="Raleway"/>
                <a:ea typeface="Roboto"/>
              </a:rPr>
              <a:t>règles</a:t>
            </a:r>
            <a:r>
              <a:rPr lang="en-US" sz="1800">
                <a:latin typeface="Raleway"/>
                <a:ea typeface="Roboto"/>
              </a:rPr>
              <a:t> simples. </a:t>
            </a:r>
            <a:r>
              <a:rPr lang="en-US" sz="1800" err="1">
                <a:latin typeface="Raleway"/>
                <a:ea typeface="Roboto"/>
              </a:rPr>
              <a:t>Comprendre</a:t>
            </a:r>
            <a:r>
              <a:rPr lang="en-US" sz="1800">
                <a:latin typeface="Raleway"/>
                <a:ea typeface="Roboto"/>
              </a:rPr>
              <a:t> son origine, </a:t>
            </a:r>
            <a:r>
              <a:rPr lang="en-US" sz="1800" err="1">
                <a:latin typeface="Raleway"/>
                <a:ea typeface="Roboto"/>
              </a:rPr>
              <a:t>ses</a:t>
            </a:r>
            <a:r>
              <a:rPr lang="en-US" sz="1800">
                <a:latin typeface="Raleway"/>
                <a:ea typeface="Roboto"/>
              </a:rPr>
              <a:t> principes et son importance est </a:t>
            </a:r>
            <a:r>
              <a:rPr lang="en-US" sz="1800" err="1">
                <a:latin typeface="Raleway"/>
                <a:ea typeface="Roboto"/>
              </a:rPr>
              <a:t>essentiel</a:t>
            </a:r>
            <a:r>
              <a:rPr lang="en-US" sz="1800">
                <a:latin typeface="Raleway"/>
                <a:ea typeface="Roboto"/>
              </a:rPr>
              <a:t> pour </a:t>
            </a:r>
            <a:r>
              <a:rPr lang="en-US" sz="1800" err="1">
                <a:latin typeface="Raleway"/>
                <a:ea typeface="Roboto"/>
              </a:rPr>
              <a:t>appréhender</a:t>
            </a:r>
            <a:r>
              <a:rPr lang="en-US" sz="1800">
                <a:latin typeface="Raleway"/>
                <a:ea typeface="Roboto"/>
              </a:rPr>
              <a:t> les </a:t>
            </a:r>
            <a:r>
              <a:rPr lang="en-US" sz="1800" err="1">
                <a:latin typeface="Raleway"/>
                <a:ea typeface="Roboto"/>
              </a:rPr>
              <a:t>enjeux</a:t>
            </a:r>
            <a:r>
              <a:rPr lang="en-US" sz="1800">
                <a:latin typeface="Raleway"/>
                <a:ea typeface="Roboto"/>
              </a:rPr>
              <a:t> techniques et </a:t>
            </a:r>
            <a:r>
              <a:rPr lang="en-US" sz="1800" err="1">
                <a:latin typeface="Raleway"/>
                <a:ea typeface="Roboto"/>
              </a:rPr>
              <a:t>conceptuels</a:t>
            </a:r>
            <a:r>
              <a:rPr lang="en-US" sz="1800">
                <a:latin typeface="Raleway"/>
                <a:ea typeface="Roboto"/>
              </a:rPr>
              <a:t> de </a:t>
            </a:r>
            <a:r>
              <a:rPr lang="en-US" sz="1800" err="1">
                <a:latin typeface="Raleway"/>
                <a:ea typeface="Roboto"/>
              </a:rPr>
              <a:t>notre</a:t>
            </a:r>
            <a:r>
              <a:rPr lang="en-US" sz="1800">
                <a:latin typeface="Raleway"/>
                <a:ea typeface="Roboto"/>
              </a:rPr>
              <a:t> </a:t>
            </a:r>
            <a:r>
              <a:rPr lang="en-US" sz="1800" err="1">
                <a:latin typeface="Raleway"/>
                <a:ea typeface="Roboto"/>
              </a:rPr>
              <a:t>développement</a:t>
            </a:r>
            <a:r>
              <a:rPr lang="en-US" sz="1800">
                <a:latin typeface="Raleway"/>
                <a:ea typeface="Roboto"/>
              </a:rPr>
              <a:t>.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r>
              <a:rPr lang="es-ES">
                <a:latin typeface="Space Mono"/>
              </a:rPr>
              <a:t>Le </a:t>
            </a:r>
            <a:r>
              <a:rPr lang="es-ES" err="1">
                <a:latin typeface="Space Mono"/>
              </a:rPr>
              <a:t>Jeu</a:t>
            </a:r>
            <a:r>
              <a:rPr lang="es-ES">
                <a:latin typeface="Space Mono"/>
              </a:rPr>
              <a:t> de la Vie de Conway</a:t>
            </a:r>
            <a:endParaRPr lang="en-US">
              <a:latin typeface="Space Mono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pic>
        <p:nvPicPr>
          <p:cNvPr id="5" name="Picture 4" descr="Sur les traces du jeu de la vie | Le blob, l'extra-média">
            <a:extLst>
              <a:ext uri="{FF2B5EF4-FFF2-40B4-BE49-F238E27FC236}">
                <a16:creationId xmlns:a16="http://schemas.microsoft.com/office/drawing/2014/main" id="{C1782CC2-798E-E658-293A-F86D87DD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065" t="-61" b="-88"/>
          <a:stretch>
            <a:fillRect/>
          </a:stretch>
        </p:blipFill>
        <p:spPr>
          <a:xfrm>
            <a:off x="5632659" y="59"/>
            <a:ext cx="7065399" cy="51465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CDE86C-6634-0933-89A9-9F1257ECC93D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5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81AB8F-DD8D-469A-4F49-E229DAE2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167246"/>
            <a:ext cx="4224183" cy="242328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Le Jeu de la Vie est un automate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cellulaire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créé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par le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mathématicien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John Horton Conway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en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1970.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C'est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un jeu sans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joueur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,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où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l'évolution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du "monde" est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déterminée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par des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règles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simples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appliquées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à des cellules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vivantes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ou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mortes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sur </a:t>
            </a:r>
            <a:r>
              <a:rPr lang="en-US" sz="1700" err="1">
                <a:solidFill>
                  <a:srgbClr val="EBEDF0"/>
                </a:solidFill>
                <a:latin typeface="Raleway"/>
                <a:ea typeface="Roboto"/>
              </a:rPr>
              <a:t>une</a:t>
            </a:r>
            <a:r>
              <a:rPr lang="en-US" sz="1700">
                <a:solidFill>
                  <a:srgbClr val="EBEDF0"/>
                </a:solidFill>
                <a:latin typeface="Raleway"/>
                <a:ea typeface="Roboto"/>
              </a:rPr>
              <a:t> grille.</a:t>
            </a:r>
            <a:endParaRPr lang="en-US">
              <a:latin typeface="Raleway"/>
              <a:ea typeface="Roboto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90EBAC-1384-42DA-24A7-2DA0586A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err="1">
                <a:latin typeface="Space Mono"/>
              </a:rPr>
              <a:t>Qu'est-ce</a:t>
            </a:r>
            <a:r>
              <a:rPr lang="en-US" sz="3900">
                <a:latin typeface="Space Mono"/>
              </a:rPr>
              <a:t> </a:t>
            </a:r>
            <a:r>
              <a:rPr lang="en-US" sz="3900" err="1">
                <a:latin typeface="Space Mono"/>
              </a:rPr>
              <a:t>que</a:t>
            </a:r>
            <a:r>
              <a:rPr lang="en-US" sz="3900">
                <a:latin typeface="Space Mono"/>
              </a:rPr>
              <a:t> le Jeu de la Vie ?</a:t>
            </a:r>
            <a:endParaRPr lang="en-US">
              <a:latin typeface="Space Mono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320A213-784E-0834-832A-4F17E08212DE}"/>
              </a:ext>
            </a:extLst>
          </p:cNvPr>
          <p:cNvSpPr txBox="1">
            <a:spLocks/>
          </p:cNvSpPr>
          <p:nvPr/>
        </p:nvSpPr>
        <p:spPr>
          <a:xfrm>
            <a:off x="5038867" y="2328176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EBEDF0"/>
                </a:solidFill>
                <a:latin typeface="Raleway"/>
                <a:ea typeface="Roboto"/>
              </a:rPr>
              <a:t>Sous-population : 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Une cellule </a:t>
            </a:r>
            <a:r>
              <a:rPr lang="en-US" err="1">
                <a:solidFill>
                  <a:srgbClr val="EBEDF0"/>
                </a:solidFill>
                <a:latin typeface="Raleway"/>
                <a:ea typeface="Roboto"/>
              </a:rPr>
              <a:t>vivante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 avec </a:t>
            </a:r>
            <a:r>
              <a:rPr lang="en-US" err="1">
                <a:solidFill>
                  <a:srgbClr val="EBEDF0"/>
                </a:solidFill>
                <a:latin typeface="Raleway"/>
                <a:ea typeface="Roboto"/>
              </a:rPr>
              <a:t>moins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 de deux </a:t>
            </a:r>
            <a:r>
              <a:rPr lang="en-US" err="1">
                <a:solidFill>
                  <a:srgbClr val="EBEDF0"/>
                </a:solidFill>
                <a:latin typeface="Raleway"/>
                <a:ea typeface="Roboto"/>
              </a:rPr>
              <a:t>voisines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err="1">
                <a:solidFill>
                  <a:srgbClr val="EBEDF0"/>
                </a:solidFill>
                <a:latin typeface="Raleway"/>
                <a:ea typeface="Roboto"/>
              </a:rPr>
              <a:t>vivantes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 </a:t>
            </a:r>
            <a:r>
              <a:rPr lang="en-US" err="1">
                <a:solidFill>
                  <a:srgbClr val="EBEDF0"/>
                </a:solidFill>
                <a:latin typeface="Raleway"/>
                <a:ea typeface="Roboto"/>
              </a:rPr>
              <a:t>meurt</a:t>
            </a:r>
            <a:r>
              <a:rPr lang="en-US">
                <a:solidFill>
                  <a:srgbClr val="EBEDF0"/>
                </a:solidFill>
                <a:latin typeface="Raleway"/>
                <a:ea typeface="Roboto"/>
              </a:rPr>
              <a:t>.</a:t>
            </a:r>
            <a:endParaRPr lang="en-US"/>
          </a:p>
          <a:p>
            <a:r>
              <a:rPr lang="en-US" b="1" err="1">
                <a:latin typeface="Raleway"/>
                <a:ea typeface="Roboto"/>
              </a:rPr>
              <a:t>Surpopulation</a:t>
            </a:r>
            <a:r>
              <a:rPr lang="en-US" b="1">
                <a:latin typeface="Raleway"/>
                <a:ea typeface="Roboto"/>
              </a:rPr>
              <a:t> : </a:t>
            </a:r>
            <a:r>
              <a:rPr lang="en-US">
                <a:latin typeface="Raleway"/>
                <a:ea typeface="Roboto"/>
              </a:rPr>
              <a:t>Une cellule </a:t>
            </a:r>
            <a:r>
              <a:rPr lang="en-US" err="1">
                <a:latin typeface="Raleway"/>
                <a:ea typeface="Roboto"/>
              </a:rPr>
              <a:t>vivante</a:t>
            </a:r>
            <a:r>
              <a:rPr lang="en-US">
                <a:latin typeface="Raleway"/>
                <a:ea typeface="Roboto"/>
              </a:rPr>
              <a:t> avec plus de trois </a:t>
            </a:r>
            <a:r>
              <a:rPr lang="en-US" err="1">
                <a:latin typeface="Raleway"/>
                <a:ea typeface="Roboto"/>
              </a:rPr>
              <a:t>voisines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vivantes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meurt</a:t>
            </a:r>
            <a:r>
              <a:rPr lang="en-US">
                <a:latin typeface="Raleway"/>
                <a:ea typeface="Roboto"/>
              </a:rPr>
              <a:t>.</a:t>
            </a:r>
            <a:endParaRPr lang="en-US">
              <a:ea typeface="Roboto"/>
            </a:endParaRPr>
          </a:p>
          <a:p>
            <a:r>
              <a:rPr lang="en-US" b="1" err="1">
                <a:latin typeface="Raleway"/>
                <a:ea typeface="Roboto"/>
              </a:rPr>
              <a:t>Stabilité</a:t>
            </a:r>
            <a:r>
              <a:rPr lang="en-US" b="1">
                <a:latin typeface="Raleway"/>
                <a:ea typeface="Roboto"/>
              </a:rPr>
              <a:t> : </a:t>
            </a:r>
            <a:r>
              <a:rPr lang="en-US">
                <a:latin typeface="Raleway"/>
                <a:ea typeface="Roboto"/>
              </a:rPr>
              <a:t>Une cellule </a:t>
            </a:r>
            <a:r>
              <a:rPr lang="en-US" err="1">
                <a:latin typeface="Raleway"/>
                <a:ea typeface="Roboto"/>
              </a:rPr>
              <a:t>vivante</a:t>
            </a:r>
            <a:r>
              <a:rPr lang="en-US">
                <a:latin typeface="Raleway"/>
                <a:ea typeface="Roboto"/>
              </a:rPr>
              <a:t> avec deux </a:t>
            </a:r>
            <a:r>
              <a:rPr lang="en-US" err="1">
                <a:latin typeface="Raleway"/>
                <a:ea typeface="Roboto"/>
              </a:rPr>
              <a:t>ou</a:t>
            </a:r>
            <a:r>
              <a:rPr lang="en-US">
                <a:latin typeface="Raleway"/>
                <a:ea typeface="Roboto"/>
              </a:rPr>
              <a:t> trois </a:t>
            </a:r>
            <a:r>
              <a:rPr lang="en-US" err="1">
                <a:latin typeface="Raleway"/>
                <a:ea typeface="Roboto"/>
              </a:rPr>
              <a:t>voisines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vivantes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survit</a:t>
            </a:r>
            <a:endParaRPr lang="en-US" err="1">
              <a:ea typeface="Roboto"/>
            </a:endParaRPr>
          </a:p>
          <a:p>
            <a:r>
              <a:rPr lang="en-US" b="1">
                <a:latin typeface="Raleway"/>
                <a:ea typeface="Roboto"/>
              </a:rPr>
              <a:t>Naissance : </a:t>
            </a:r>
            <a:r>
              <a:rPr lang="en-US">
                <a:latin typeface="Raleway"/>
                <a:ea typeface="Roboto"/>
              </a:rPr>
              <a:t>Une cellule </a:t>
            </a:r>
            <a:r>
              <a:rPr lang="en-US" err="1">
                <a:latin typeface="Raleway"/>
                <a:ea typeface="Roboto"/>
              </a:rPr>
              <a:t>morte</a:t>
            </a:r>
            <a:r>
              <a:rPr lang="en-US">
                <a:latin typeface="Raleway"/>
                <a:ea typeface="Roboto"/>
              </a:rPr>
              <a:t> avec </a:t>
            </a:r>
            <a:r>
              <a:rPr lang="en-US" err="1">
                <a:latin typeface="Raleway"/>
                <a:ea typeface="Roboto"/>
              </a:rPr>
              <a:t>exactement</a:t>
            </a:r>
            <a:r>
              <a:rPr lang="en-US">
                <a:latin typeface="Raleway"/>
                <a:ea typeface="Roboto"/>
              </a:rPr>
              <a:t> trois </a:t>
            </a:r>
            <a:r>
              <a:rPr lang="en-US" err="1">
                <a:latin typeface="Raleway"/>
                <a:ea typeface="Roboto"/>
              </a:rPr>
              <a:t>voisines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vivantes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devient</a:t>
            </a:r>
            <a:r>
              <a:rPr lang="en-US">
                <a:latin typeface="Raleway"/>
                <a:ea typeface="Roboto"/>
              </a:rPr>
              <a:t> </a:t>
            </a:r>
            <a:r>
              <a:rPr lang="en-US" err="1">
                <a:latin typeface="Raleway"/>
                <a:ea typeface="Roboto"/>
              </a:rPr>
              <a:t>vivante</a:t>
            </a:r>
            <a:r>
              <a:rPr lang="en-US">
                <a:latin typeface="Raleway"/>
                <a:ea typeface="Roboto"/>
              </a:rPr>
              <a:t>.</a:t>
            </a:r>
            <a:br>
              <a:rPr lang="en-US"/>
            </a:b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903846A-D82E-C854-96DE-C4D70A6C142A}"/>
              </a:ext>
            </a:extLst>
          </p:cNvPr>
          <p:cNvSpPr txBox="1">
            <a:spLocks/>
          </p:cNvSpPr>
          <p:nvPr/>
        </p:nvSpPr>
        <p:spPr>
          <a:xfrm>
            <a:off x="5038868" y="2086684"/>
            <a:ext cx="2816758" cy="31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sz="2000" err="1">
                <a:latin typeface="Space Mono"/>
              </a:rPr>
              <a:t>Règles</a:t>
            </a:r>
            <a:r>
              <a:rPr lang="en-US" sz="2000">
                <a:latin typeface="Space Mono"/>
              </a:rPr>
              <a:t> </a:t>
            </a:r>
            <a:r>
              <a:rPr lang="en-US" sz="2000" err="1">
                <a:latin typeface="Space Mono"/>
              </a:rPr>
              <a:t>fondamentales</a:t>
            </a:r>
            <a:r>
              <a:rPr lang="en-US" sz="2000">
                <a:latin typeface="Space Mono"/>
              </a:rPr>
              <a:t> :</a:t>
            </a:r>
            <a:endParaRPr lang="en-US" sz="1100">
              <a:latin typeface="Space Mono"/>
            </a:endParaRPr>
          </a:p>
        </p:txBody>
      </p:sp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1C26059B-7C3F-CEC5-B4C6-2133783A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04" y="102358"/>
            <a:ext cx="1528943" cy="1885098"/>
          </a:xfrm>
          <a:prstGeom prst="rect">
            <a:avLst/>
          </a:prstGeom>
        </p:spPr>
      </p:pic>
      <p:pic>
        <p:nvPicPr>
          <p:cNvPr id="6" name="Picture 5" descr="preencoded.png">
            <a:extLst>
              <a:ext uri="{FF2B5EF4-FFF2-40B4-BE49-F238E27FC236}">
                <a16:creationId xmlns:a16="http://schemas.microsoft.com/office/drawing/2014/main" id="{12CAB6D0-4DE7-1971-601A-C641D5F4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" y="3940790"/>
            <a:ext cx="974502" cy="120271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3C57D6-7E8E-AE4B-A68B-93A33B925268}"/>
              </a:ext>
            </a:extLst>
          </p:cNvPr>
          <p:cNvSpPr txBox="1"/>
          <p:nvPr/>
        </p:nvSpPr>
        <p:spPr>
          <a:xfrm>
            <a:off x="973790" y="475494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6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8061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53146-13E4-C0CF-1D02-9CDF6ACB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FF1C548-FDC6-34D2-0860-33D7107193C8}"/>
              </a:ext>
            </a:extLst>
          </p:cNvPr>
          <p:cNvSpPr/>
          <p:nvPr/>
        </p:nvSpPr>
        <p:spPr>
          <a:xfrm>
            <a:off x="2504705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842464-CA32-36C9-840E-ED7B8F65803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474545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02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1D6D362-45AC-7344-D2B6-E13D99849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5D0C3F7-EB4B-A487-6C44-1AEB7E2E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C6DB3514-412F-AC9D-CC2E-B9650B3B8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45EAC735-5900-7506-740E-BEFCE5903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4F370-7F1C-2B36-C797-09158AA9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326" y="2570949"/>
            <a:ext cx="7696200" cy="1026480"/>
          </a:xfrm>
        </p:spPr>
        <p:txBody>
          <a:bodyPr/>
          <a:lstStyle/>
          <a:p>
            <a:r>
              <a:rPr lang="es-ES" err="1">
                <a:latin typeface="Space Mono"/>
              </a:rPr>
              <a:t>Objectifs</a:t>
            </a:r>
            <a:r>
              <a:rPr lang="es-ES">
                <a:latin typeface="Space Mono"/>
              </a:rPr>
              <a:t> </a:t>
            </a:r>
            <a:r>
              <a:rPr lang="es-ES" err="1">
                <a:latin typeface="Space Mono"/>
              </a:rPr>
              <a:t>Pédagogiques</a:t>
            </a:r>
            <a:endParaRPr lang="en-US" err="1"/>
          </a:p>
        </p:txBody>
      </p:sp>
      <p:pic>
        <p:nvPicPr>
          <p:cNvPr id="3" name="Picture 2" descr="Les différentes formes d'apprentissages et pédagogies">
            <a:extLst>
              <a:ext uri="{FF2B5EF4-FFF2-40B4-BE49-F238E27FC236}">
                <a16:creationId xmlns:a16="http://schemas.microsoft.com/office/drawing/2014/main" id="{6AA57D1D-3C81-4C8F-B920-812E99B7A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9" y="1"/>
            <a:ext cx="1451975" cy="1751372"/>
          </a:xfrm>
          <a:prstGeom prst="rect">
            <a:avLst/>
          </a:prstGeom>
        </p:spPr>
      </p:pic>
      <p:pic>
        <p:nvPicPr>
          <p:cNvPr id="7" name="Picture 6" descr="Neurosciences et pédagogies coopératives au service de l'apprentissage -  Cepec">
            <a:extLst>
              <a:ext uri="{FF2B5EF4-FFF2-40B4-BE49-F238E27FC236}">
                <a16:creationId xmlns:a16="http://schemas.microsoft.com/office/drawing/2014/main" id="{7B1AE233-23E7-3749-E51B-118A9244D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0000">
            <a:off x="5514820" y="425707"/>
            <a:ext cx="1644753" cy="1941563"/>
          </a:xfrm>
          <a:prstGeom prst="rect">
            <a:avLst/>
          </a:prstGeom>
        </p:spPr>
      </p:pic>
      <p:pic>
        <p:nvPicPr>
          <p:cNvPr id="12" name="Picture 11" descr="Neurosciences et pédagogies coopératives au service de l'apprentissage -  Cepec">
            <a:extLst>
              <a:ext uri="{FF2B5EF4-FFF2-40B4-BE49-F238E27FC236}">
                <a16:creationId xmlns:a16="http://schemas.microsoft.com/office/drawing/2014/main" id="{14BB28CF-2451-C63D-DC66-7755EC998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0000">
            <a:off x="3028887" y="3776963"/>
            <a:ext cx="1045600" cy="11764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0971F2-1FB1-DC08-C273-1B5C2BC91C54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7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15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2C95-BC48-446B-142E-FBE369CF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5B05A0-A2E7-4F10-E708-E9F404A77597}"/>
              </a:ext>
            </a:extLst>
          </p:cNvPr>
          <p:cNvSpPr/>
          <p:nvPr/>
        </p:nvSpPr>
        <p:spPr>
          <a:xfrm>
            <a:off x="396362" y="1050135"/>
            <a:ext cx="3954822" cy="29437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FC5683-9B30-552F-93AE-ABB8FEA45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818" y="328422"/>
            <a:ext cx="7696200" cy="7167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400">
                <a:latin typeface="Raleway"/>
                <a:ea typeface="Roboto"/>
              </a:rPr>
              <a:t>Ce </a:t>
            </a:r>
            <a:r>
              <a:rPr lang="en-US" sz="1400" err="1">
                <a:latin typeface="Raleway"/>
                <a:ea typeface="Roboto"/>
              </a:rPr>
              <a:t>projet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n'est</a:t>
            </a:r>
            <a:r>
              <a:rPr lang="en-US" sz="1400">
                <a:latin typeface="Raleway"/>
                <a:ea typeface="Roboto"/>
              </a:rPr>
              <a:t> pas seulement une implémentation du Jeu de la Vie ; il constitue un terrain d'expérimentation riche pour l'acquisition et le renforcement de compétences essentielles en développement logiciel. Les objectifs clés définis pour ce travail sont les suivants :</a:t>
            </a:r>
            <a:endParaRPr lang="en-US" sz="1400"/>
          </a:p>
          <a:p>
            <a:pPr algn="l"/>
            <a:endParaRPr lang="en-US" sz="14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4B8C142-C3A0-6E4D-AC94-463895198EE9}"/>
              </a:ext>
            </a:extLst>
          </p:cNvPr>
          <p:cNvSpPr txBox="1">
            <a:spLocks/>
          </p:cNvSpPr>
          <p:nvPr/>
        </p:nvSpPr>
        <p:spPr>
          <a:xfrm>
            <a:off x="-316742" y="-4242"/>
            <a:ext cx="3755409" cy="332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Raleway"/>
                <a:ea typeface="Roboto"/>
              </a:rPr>
              <a:t>2. </a:t>
            </a:r>
            <a:r>
              <a:rPr lang="en-US" b="1" err="1">
                <a:latin typeface="Raleway"/>
                <a:ea typeface="Roboto"/>
              </a:rPr>
              <a:t>Objectifs</a:t>
            </a:r>
            <a:r>
              <a:rPr lang="en-US" b="1">
                <a:latin typeface="Raleway"/>
                <a:ea typeface="Roboto"/>
              </a:rPr>
              <a:t> </a:t>
            </a:r>
            <a:r>
              <a:rPr lang="en-US" b="1" err="1">
                <a:latin typeface="Raleway"/>
                <a:ea typeface="Roboto"/>
              </a:rPr>
              <a:t>Pédagogiques</a:t>
            </a:r>
            <a:r>
              <a:rPr lang="en-US" b="1">
                <a:latin typeface="Raleway"/>
                <a:ea typeface="Roboto"/>
              </a:rPr>
              <a:t>:</a:t>
            </a:r>
          </a:p>
          <a:p>
            <a:endParaRPr lang="en-US" sz="105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49E6BE-AA06-2B08-EA88-0BC59468B76F}"/>
              </a:ext>
            </a:extLst>
          </p:cNvPr>
          <p:cNvSpPr/>
          <p:nvPr/>
        </p:nvSpPr>
        <p:spPr>
          <a:xfrm>
            <a:off x="4789235" y="1050135"/>
            <a:ext cx="3937763" cy="29437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FE0BC-8AEA-E209-72DB-882292718C3F}"/>
              </a:ext>
            </a:extLst>
          </p:cNvPr>
          <p:cNvSpPr txBox="1"/>
          <p:nvPr/>
        </p:nvSpPr>
        <p:spPr>
          <a:xfrm>
            <a:off x="478086" y="1472637"/>
            <a:ext cx="364196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1.   Maîtrise de la POO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2.   Application des principes SOLID</a:t>
            </a: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3.   Patterns de Conception</a:t>
            </a: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4.   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Optimisation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140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DE0BB-A555-7019-BF06-92BFC78F709C}"/>
              </a:ext>
            </a:extLst>
          </p:cNvPr>
          <p:cNvSpPr txBox="1"/>
          <p:nvPr/>
        </p:nvSpPr>
        <p:spPr>
          <a:xfrm>
            <a:off x="4905078" y="1472636"/>
            <a:ext cx="371020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5.   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Utilisation</a:t>
            </a:r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 de SFML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6.   Tests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Unitaires</a:t>
            </a:r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 &amp; Validation</a:t>
            </a: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7.   Gestion de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Projet</a:t>
            </a:r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 &amp; Documentation</a:t>
            </a:r>
          </a:p>
          <a:p>
            <a:pPr marL="342900" indent="-342900">
              <a:buAutoNum type="arabicPeriod"/>
            </a:pP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8.   Développement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d'Algorithmes</a:t>
            </a:r>
            <a:r>
              <a:rPr lang="en-US" sz="1400">
                <a:solidFill>
                  <a:schemeClr val="bg1"/>
                </a:solidFill>
                <a:latin typeface="Raleway"/>
                <a:ea typeface="Roboto"/>
              </a:rPr>
              <a:t>      </a:t>
            </a:r>
            <a:r>
              <a:rPr lang="en-US" sz="1400" err="1">
                <a:solidFill>
                  <a:schemeClr val="bg1"/>
                </a:solidFill>
                <a:latin typeface="Raleway"/>
                <a:ea typeface="Roboto"/>
              </a:rPr>
              <a:t>Efficaces</a:t>
            </a:r>
            <a:endParaRPr lang="en-US" sz="1400">
              <a:solidFill>
                <a:schemeClr val="bg1"/>
              </a:solidFill>
              <a:latin typeface="Raleway"/>
              <a:ea typeface="Roboto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4EB0189-8C88-45CB-06B5-6363939E9058}"/>
              </a:ext>
            </a:extLst>
          </p:cNvPr>
          <p:cNvSpPr txBox="1">
            <a:spLocks/>
          </p:cNvSpPr>
          <p:nvPr/>
        </p:nvSpPr>
        <p:spPr>
          <a:xfrm>
            <a:off x="722762" y="4106009"/>
            <a:ext cx="7696200" cy="716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err="1">
                <a:latin typeface="Raleway"/>
                <a:ea typeface="Roboto"/>
              </a:rPr>
              <a:t>Ces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objectifs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sont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conçus</a:t>
            </a:r>
            <a:r>
              <a:rPr lang="en-US" sz="1400">
                <a:latin typeface="Raleway"/>
                <a:ea typeface="Roboto"/>
              </a:rPr>
              <a:t> pour </a:t>
            </a:r>
            <a:r>
              <a:rPr lang="en-US" sz="1400" err="1">
                <a:latin typeface="Raleway"/>
                <a:ea typeface="Roboto"/>
              </a:rPr>
              <a:t>offrir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une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expérience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d'apprentissage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complète</a:t>
            </a:r>
            <a:r>
              <a:rPr lang="en-US" sz="1400">
                <a:latin typeface="Raleway"/>
                <a:ea typeface="Roboto"/>
              </a:rPr>
              <a:t>, </a:t>
            </a:r>
            <a:r>
              <a:rPr lang="en-US" sz="1400" err="1">
                <a:latin typeface="Raleway"/>
                <a:ea typeface="Roboto"/>
              </a:rPr>
              <a:t>combinant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théorie</a:t>
            </a:r>
            <a:r>
              <a:rPr lang="en-US" sz="1400">
                <a:latin typeface="Raleway"/>
                <a:ea typeface="Roboto"/>
              </a:rPr>
              <a:t> et pratique pour former des </a:t>
            </a:r>
            <a:r>
              <a:rPr lang="en-US" sz="1400" err="1">
                <a:latin typeface="Raleway"/>
                <a:ea typeface="Roboto"/>
              </a:rPr>
              <a:t>développeurs</a:t>
            </a:r>
            <a:r>
              <a:rPr lang="en-US" sz="1400">
                <a:latin typeface="Raleway"/>
                <a:ea typeface="Roboto"/>
              </a:rPr>
              <a:t> </a:t>
            </a:r>
            <a:r>
              <a:rPr lang="en-US" sz="1400" err="1">
                <a:latin typeface="Raleway"/>
                <a:ea typeface="Roboto"/>
              </a:rPr>
              <a:t>compétents</a:t>
            </a:r>
            <a:r>
              <a:rPr lang="en-US" sz="1400">
                <a:latin typeface="Raleway"/>
                <a:ea typeface="Roboto"/>
              </a:rPr>
              <a:t> et </a:t>
            </a:r>
            <a:r>
              <a:rPr lang="en-US" sz="1400" err="1">
                <a:latin typeface="Raleway"/>
                <a:ea typeface="Roboto"/>
              </a:rPr>
              <a:t>polyvalents</a:t>
            </a:r>
            <a:r>
              <a:rPr lang="en-US" sz="1400">
                <a:latin typeface="Raleway"/>
                <a:ea typeface="Roboto"/>
              </a:rPr>
              <a:t>.</a:t>
            </a:r>
            <a:endParaRPr lang="en-US">
              <a:latin typeface="Raleway"/>
              <a:ea typeface="Roboto"/>
            </a:endParaRPr>
          </a:p>
          <a:p>
            <a:pPr algn="l"/>
            <a:endParaRPr lang="en-US" sz="1400"/>
          </a:p>
          <a:p>
            <a:pPr algn="l"/>
            <a:endParaRPr lang="en-US" sz="1400"/>
          </a:p>
        </p:txBody>
      </p:sp>
      <p:pic>
        <p:nvPicPr>
          <p:cNvPr id="15" name="Graphic 14" descr="Image search result">
            <a:extLst>
              <a:ext uri="{FF2B5EF4-FFF2-40B4-BE49-F238E27FC236}">
                <a16:creationId xmlns:a16="http://schemas.microsoft.com/office/drawing/2014/main" id="{FA8361E0-2797-C5C8-8DDC-39017553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1432" y="2297061"/>
            <a:ext cx="328153" cy="318935"/>
          </a:xfrm>
          <a:prstGeom prst="rect">
            <a:avLst/>
          </a:prstGeom>
        </p:spPr>
      </p:pic>
      <p:pic>
        <p:nvPicPr>
          <p:cNvPr id="16" name="Graphic 15" descr="Image search result">
            <a:extLst>
              <a:ext uri="{FF2B5EF4-FFF2-40B4-BE49-F238E27FC236}">
                <a16:creationId xmlns:a16="http://schemas.microsoft.com/office/drawing/2014/main" id="{8F2BF795-ECFB-51C5-AC1A-9BF7F8EA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432" y="2702642"/>
            <a:ext cx="355805" cy="355805"/>
          </a:xfrm>
          <a:prstGeom prst="rect">
            <a:avLst/>
          </a:prstGeom>
        </p:spPr>
      </p:pic>
      <p:pic>
        <p:nvPicPr>
          <p:cNvPr id="17" name="Graphic 16" descr="Image search result">
            <a:extLst>
              <a:ext uri="{FF2B5EF4-FFF2-40B4-BE49-F238E27FC236}">
                <a16:creationId xmlns:a16="http://schemas.microsoft.com/office/drawing/2014/main" id="{89B00A6F-EC8A-240B-0385-07C631D5C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609" y="1384504"/>
            <a:ext cx="457201" cy="457201"/>
          </a:xfrm>
          <a:prstGeom prst="rect">
            <a:avLst/>
          </a:prstGeom>
        </p:spPr>
      </p:pic>
      <p:pic>
        <p:nvPicPr>
          <p:cNvPr id="18" name="Graphic 17" descr="Image search result">
            <a:extLst>
              <a:ext uri="{FF2B5EF4-FFF2-40B4-BE49-F238E27FC236}">
                <a16:creationId xmlns:a16="http://schemas.microsoft.com/office/drawing/2014/main" id="{93E82EBC-2DF3-B64E-972C-E332DEEEC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63228" y="1845392"/>
            <a:ext cx="353963" cy="383459"/>
          </a:xfrm>
          <a:prstGeom prst="rect">
            <a:avLst/>
          </a:prstGeom>
        </p:spPr>
      </p:pic>
      <p:pic>
        <p:nvPicPr>
          <p:cNvPr id="19" name="Graphic 18" descr="Image search result">
            <a:extLst>
              <a:ext uri="{FF2B5EF4-FFF2-40B4-BE49-F238E27FC236}">
                <a16:creationId xmlns:a16="http://schemas.microsoft.com/office/drawing/2014/main" id="{1E53FAA0-2182-6B2B-8C5E-DEEBDF2C1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610" y="2315497"/>
            <a:ext cx="457201" cy="411112"/>
          </a:xfrm>
          <a:prstGeom prst="rect">
            <a:avLst/>
          </a:prstGeom>
        </p:spPr>
      </p:pic>
      <p:pic>
        <p:nvPicPr>
          <p:cNvPr id="20" name="Graphic 19" descr="Image search result">
            <a:extLst>
              <a:ext uri="{FF2B5EF4-FFF2-40B4-BE49-F238E27FC236}">
                <a16:creationId xmlns:a16="http://schemas.microsoft.com/office/drawing/2014/main" id="{BEC5981D-4B74-084F-8C53-5D6C0232B2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07923" y="2730295"/>
            <a:ext cx="409268" cy="447983"/>
          </a:xfrm>
          <a:prstGeom prst="rect">
            <a:avLst/>
          </a:prstGeom>
        </p:spPr>
      </p:pic>
      <p:pic>
        <p:nvPicPr>
          <p:cNvPr id="21" name="Graphic 20" descr="Image search result">
            <a:extLst>
              <a:ext uri="{FF2B5EF4-FFF2-40B4-BE49-F238E27FC236}">
                <a16:creationId xmlns:a16="http://schemas.microsoft.com/office/drawing/2014/main" id="{D286E97C-8329-0B23-43D0-4B470280F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6126" y="1430594"/>
            <a:ext cx="466418" cy="411112"/>
          </a:xfrm>
          <a:prstGeom prst="rect">
            <a:avLst/>
          </a:prstGeom>
        </p:spPr>
      </p:pic>
      <p:pic>
        <p:nvPicPr>
          <p:cNvPr id="22" name="Graphic 21" descr="Image search result">
            <a:extLst>
              <a:ext uri="{FF2B5EF4-FFF2-40B4-BE49-F238E27FC236}">
                <a16:creationId xmlns:a16="http://schemas.microsoft.com/office/drawing/2014/main" id="{0893DE16-4F0E-C1DD-4774-9D32B76592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91433" y="1891482"/>
            <a:ext cx="355805" cy="29128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9B8F4A-F0A5-1815-B40F-4B0E027A9303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0450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3B72C-2692-D08D-9F10-CD304AD9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8C7BEC9-C798-C414-E49B-632B14C4C8BB}"/>
              </a:ext>
            </a:extLst>
          </p:cNvPr>
          <p:cNvSpPr/>
          <p:nvPr/>
        </p:nvSpPr>
        <p:spPr>
          <a:xfrm>
            <a:off x="2385287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23484-4846-982E-4FDE-922AA11FE5A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355127" y="1575249"/>
            <a:ext cx="1465634" cy="729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>
                <a:latin typeface="Space Mono"/>
                <a:ea typeface="Roboto"/>
              </a:rPr>
              <a:t>03</a:t>
            </a:r>
            <a:endParaRPr lang="en-US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4053AF9-87AB-3D08-090E-B6DE0D24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A5E7D8D3-3270-71E6-BAB0-A07EB01B3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5660F712-DC59-FA08-82D4-47CD943F3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54B52C46-EA4A-9790-CA93-AA2A4639A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pic>
        <p:nvPicPr>
          <p:cNvPr id="2" name="Picture 1" descr="preencoded.png">
            <a:extLst>
              <a:ext uri="{FF2B5EF4-FFF2-40B4-BE49-F238E27FC236}">
                <a16:creationId xmlns:a16="http://schemas.microsoft.com/office/drawing/2014/main" id="{D8528062-CE4E-D872-498A-9C6B96732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50" y="0"/>
            <a:ext cx="3607594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5810DB-691C-6D80-85F7-4B7295A8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558" y="2798639"/>
            <a:ext cx="7696200" cy="1026480"/>
          </a:xfrm>
        </p:spPr>
        <p:txBody>
          <a:bodyPr/>
          <a:lstStyle/>
          <a:p>
            <a:r>
              <a:rPr lang="es-ES">
                <a:solidFill>
                  <a:srgbClr val="FFFFFF"/>
                </a:solidFill>
                <a:latin typeface="Space Mono"/>
              </a:rPr>
              <a:t>ARCHITECTURE</a:t>
            </a:r>
            <a:r>
              <a:rPr lang="es-ES">
                <a:latin typeface="Space Mono"/>
              </a:rPr>
              <a:t> </a:t>
            </a:r>
            <a:br>
              <a:rPr lang="es-ES">
                <a:latin typeface="Space Mono"/>
              </a:rPr>
            </a:br>
            <a:r>
              <a:rPr lang="es-ES">
                <a:latin typeface="Space Mono"/>
              </a:rPr>
              <a:t>POO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860A51-B907-4036-5783-E7F5713773FB}"/>
              </a:ext>
            </a:extLst>
          </p:cNvPr>
          <p:cNvSpPr txBox="1"/>
          <p:nvPr/>
        </p:nvSpPr>
        <p:spPr>
          <a:xfrm>
            <a:off x="318470" y="4815901"/>
            <a:ext cx="415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bg1"/>
                </a:solidFill>
                <a:latin typeface="Raleway"/>
                <a:ea typeface="Calibri"/>
                <a:cs typeface="Calibri"/>
              </a:rPr>
              <a:t>9</a:t>
            </a:r>
            <a:endParaRPr lang="fr-FR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2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  <p:bldP spid="4" grpId="0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Animated IT Services Project Proposal by Slidesgo</vt:lpstr>
      <vt:lpstr>Le Jeu de la vie de Conway: Une Implémentation POO En C++ et SFML</vt:lpstr>
      <vt:lpstr>SOMMAIRE</vt:lpstr>
      <vt:lpstr>SOMMAIRE</vt:lpstr>
      <vt:lpstr>CONTEXT DU PROJET</vt:lpstr>
      <vt:lpstr>Le Jeu de la Vie de Conway</vt:lpstr>
      <vt:lpstr>Qu'est-ce que le Jeu de la Vie ?</vt:lpstr>
      <vt:lpstr>Objectifs Pédagogiques</vt:lpstr>
      <vt:lpstr>PowerPoint Presentation</vt:lpstr>
      <vt:lpstr>ARCHITECTURE  POO</vt:lpstr>
      <vt:lpstr>3. Une Architecture POO: Vue d'Ensemble</vt:lpstr>
      <vt:lpstr>Patterns de Conception</vt:lpstr>
      <vt:lpstr>4. Patterns de Conception</vt:lpstr>
      <vt:lpstr>Principes SOLID</vt:lpstr>
      <vt:lpstr>5. Principes SOLID</vt:lpstr>
      <vt:lpstr>5. Principes SOLID</vt:lpstr>
      <vt:lpstr>Fonctionnalités Clés</vt:lpstr>
      <vt:lpstr>PowerPoint Presentation</vt:lpstr>
      <vt:lpstr>PowerPoint Presentation</vt:lpstr>
      <vt:lpstr>SFML</vt:lpstr>
      <vt:lpstr>7. SFML</vt:lpstr>
      <vt:lpstr>Tests et Validation</vt:lpstr>
      <vt:lpstr>Séparation claire : données, affichage et contrôle pour une meilleure maintenabilité.</vt:lpstr>
      <vt:lpstr>Implémentation</vt:lpstr>
      <vt:lpstr>PowerPoint Presentation</vt:lpstr>
      <vt:lpstr>PowerPoint Presentation</vt:lpstr>
      <vt:lpstr>PowerPoint Presentation</vt:lpstr>
      <vt:lpstr>Diagrammes UML</vt:lpstr>
      <vt:lpstr>10.Diagrammes UML: Classes   :                    </vt:lpstr>
      <vt:lpstr>10.Diagrammes UML: Classes   :  Heritage             </vt:lpstr>
      <vt:lpstr>10.Diagrammes UML: Classes   :  Composition</vt:lpstr>
      <vt:lpstr>10.Diagrammes UML: Classes   :  Association </vt:lpstr>
      <vt:lpstr>10.Diagrammes UML: Classes   :  Agregation </vt:lpstr>
      <vt:lpstr>10.Diagrammes UML: Séquence :   </vt:lpstr>
      <vt:lpstr>10.Diagrammes UML: Activite:   </vt:lpstr>
      <vt:lpstr>Flux d'Exécution</vt:lpstr>
      <vt:lpstr>11.Flux d'Exécution:   </vt:lpstr>
      <vt:lpstr>Conclusion</vt:lpstr>
      <vt:lpstr>Merci de votre attention 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37</cp:revision>
  <dcterms:created xsi:type="dcterms:W3CDTF">2021-10-12T08:06:43Z</dcterms:created>
  <dcterms:modified xsi:type="dcterms:W3CDTF">2025-12-04T11:28:50Z</dcterms:modified>
</cp:coreProperties>
</file>